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552" r:id="rId2"/>
    <p:sldId id="563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560" r:id="rId21"/>
    <p:sldId id="561" r:id="rId22"/>
    <p:sldId id="562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564" r:id="rId32"/>
    <p:sldId id="565" r:id="rId33"/>
    <p:sldId id="566" r:id="rId34"/>
    <p:sldId id="567" r:id="rId35"/>
    <p:sldId id="568" r:id="rId3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BAB"/>
    <a:srgbClr val="0033CC"/>
    <a:srgbClr val="036E73"/>
    <a:srgbClr val="EFF2FF"/>
    <a:srgbClr val="DEC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02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C7D-8687-9A40-9CA8-0B2F00AB98E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Light-C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ED198-04B0-1D4B-9CF9-27BE895D06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790" y="1391732"/>
            <a:ext cx="7384883" cy="130651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400" b="1" i="0">
                <a:solidFill>
                  <a:srgbClr val="2576B7"/>
                </a:solidFill>
                <a:latin typeface="Montserrat SemiBold" pitchFamily="2" charset="77"/>
              </a:defRPr>
            </a:lvl1pPr>
            <a:lvl2pPr>
              <a:defRPr sz="4400" b="1" i="0">
                <a:solidFill>
                  <a:schemeClr val="bg1"/>
                </a:solidFill>
                <a:latin typeface="Montserrat SemiBold" pitchFamily="2" charset="77"/>
              </a:defRPr>
            </a:lvl2pPr>
            <a:lvl3pPr>
              <a:defRPr sz="4400" b="1" i="0">
                <a:solidFill>
                  <a:schemeClr val="bg1"/>
                </a:solidFill>
                <a:latin typeface="Montserrat SemiBold" pitchFamily="2" charset="77"/>
              </a:defRPr>
            </a:lvl3pPr>
            <a:lvl4pPr>
              <a:defRPr sz="4400" b="1" i="0">
                <a:solidFill>
                  <a:schemeClr val="bg1"/>
                </a:solidFill>
                <a:latin typeface="Montserrat SemiBold" pitchFamily="2" charset="77"/>
              </a:defRPr>
            </a:lvl4pPr>
            <a:lvl5pPr>
              <a:defRPr sz="4400" b="1" i="0">
                <a:solidFill>
                  <a:schemeClr val="bg1"/>
                </a:solidFill>
                <a:latin typeface="Montserrat SemiBold" pitchFamily="2" charset="77"/>
              </a:defRPr>
            </a:lvl5pPr>
          </a:lstStyle>
          <a:p>
            <a:pPr lvl="0"/>
            <a:r>
              <a:rPr lang="en-US"/>
              <a:t>Observe the Evolution of Quantum Capacity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4CCF3E3-77ED-8B47-BA4F-C8AA5DC7EF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0790" y="2794291"/>
            <a:ext cx="5702883" cy="18938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0" i="0">
                <a:solidFill>
                  <a:srgbClr val="4A4A4A"/>
                </a:solidFill>
                <a:latin typeface="Exo" panose="02000503000000000000" pitchFamily="2" charset="77"/>
              </a:defRPr>
            </a:lvl1pPr>
            <a:lvl2pPr>
              <a:defRPr sz="3000" b="0" i="0">
                <a:solidFill>
                  <a:schemeClr val="bg1"/>
                </a:solidFill>
                <a:latin typeface="Exo Light" pitchFamily="2" charset="77"/>
              </a:defRPr>
            </a:lvl2pPr>
            <a:lvl3pPr>
              <a:defRPr sz="3000" b="0" i="0">
                <a:solidFill>
                  <a:schemeClr val="bg1"/>
                </a:solidFill>
                <a:latin typeface="Exo Light" pitchFamily="2" charset="77"/>
              </a:defRPr>
            </a:lvl3pPr>
            <a:lvl4pPr>
              <a:defRPr sz="3000" b="0" i="0">
                <a:solidFill>
                  <a:schemeClr val="bg1"/>
                </a:solidFill>
                <a:latin typeface="Exo Light" pitchFamily="2" charset="77"/>
              </a:defRPr>
            </a:lvl4pPr>
            <a:lvl5pPr>
              <a:defRPr sz="3000" b="0" i="0">
                <a:solidFill>
                  <a:schemeClr val="bg1"/>
                </a:solidFill>
                <a:latin typeface="Exo Light" pitchFamily="2" charset="77"/>
              </a:defRPr>
            </a:lvl5pPr>
          </a:lstStyle>
          <a:p>
            <a:pPr lvl="0"/>
            <a:r>
              <a:rPr lang="en-US"/>
              <a:t>Keep track of a transformational technology as it evolves.</a:t>
            </a:r>
          </a:p>
        </p:txBody>
      </p:sp>
    </p:spTree>
    <p:extLst>
      <p:ext uri="{BB962C8B-B14F-4D97-AF65-F5344CB8AC3E}">
        <p14:creationId xmlns:p14="http://schemas.microsoft.com/office/powerpoint/2010/main" val="374609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6.png"/><Relationship Id="rId1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34.png"/><Relationship Id="rId15" Type="http://schemas.openxmlformats.org/officeDocument/2006/relationships/image" Target="../media/image130.png"/><Relationship Id="rId10" Type="http://schemas.openxmlformats.org/officeDocument/2006/relationships/image" Target="../media/image126.png"/><Relationship Id="rId4" Type="http://schemas.openxmlformats.org/officeDocument/2006/relationships/image" Target="../media/image33.png"/><Relationship Id="rId9" Type="http://schemas.openxmlformats.org/officeDocument/2006/relationships/image" Target="../media/image19.png"/><Relationship Id="rId1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32.png"/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34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33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6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1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64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0" Type="http://schemas.openxmlformats.org/officeDocument/2006/relationships/image" Target="../media/image178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64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65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26" Type="http://schemas.openxmlformats.org/officeDocument/2006/relationships/image" Target="../media/image213.png"/><Relationship Id="rId3" Type="http://schemas.openxmlformats.org/officeDocument/2006/relationships/image" Target="../media/image164.png"/><Relationship Id="rId21" Type="http://schemas.openxmlformats.org/officeDocument/2006/relationships/image" Target="../media/image208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5" Type="http://schemas.openxmlformats.org/officeDocument/2006/relationships/image" Target="../media/image212.png"/><Relationship Id="rId33" Type="http://schemas.openxmlformats.org/officeDocument/2006/relationships/image" Target="../media/image22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29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24" Type="http://schemas.openxmlformats.org/officeDocument/2006/relationships/image" Target="../media/image211.png"/><Relationship Id="rId32" Type="http://schemas.openxmlformats.org/officeDocument/2006/relationships/image" Target="../media/image219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23" Type="http://schemas.openxmlformats.org/officeDocument/2006/relationships/image" Target="../media/image210.png"/><Relationship Id="rId28" Type="http://schemas.openxmlformats.org/officeDocument/2006/relationships/image" Target="../media/image215.png"/><Relationship Id="rId10" Type="http://schemas.openxmlformats.org/officeDocument/2006/relationships/image" Target="../media/image197.png"/><Relationship Id="rId19" Type="http://schemas.openxmlformats.org/officeDocument/2006/relationships/image" Target="../media/image206.png"/><Relationship Id="rId31" Type="http://schemas.openxmlformats.org/officeDocument/2006/relationships/image" Target="../media/image218.png"/><Relationship Id="rId4" Type="http://schemas.openxmlformats.org/officeDocument/2006/relationships/image" Target="../media/image165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Relationship Id="rId22" Type="http://schemas.openxmlformats.org/officeDocument/2006/relationships/image" Target="../media/image209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8" Type="http://schemas.openxmlformats.org/officeDocument/2006/relationships/image" Target="../media/image1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164.png"/><Relationship Id="rId21" Type="http://schemas.openxmlformats.org/officeDocument/2006/relationships/image" Target="../media/image237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4" Type="http://schemas.openxmlformats.org/officeDocument/2006/relationships/image" Target="../media/image165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4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10" Type="http://schemas.openxmlformats.org/officeDocument/2006/relationships/image" Target="../media/image242.png"/><Relationship Id="rId4" Type="http://schemas.openxmlformats.org/officeDocument/2006/relationships/image" Target="../media/image165.png"/><Relationship Id="rId9" Type="http://schemas.openxmlformats.org/officeDocument/2006/relationships/image" Target="../media/image2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3" Type="http://schemas.openxmlformats.org/officeDocument/2006/relationships/image" Target="../media/image243.png"/><Relationship Id="rId21" Type="http://schemas.openxmlformats.org/officeDocument/2006/relationships/image" Target="../media/image260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24" Type="http://schemas.openxmlformats.org/officeDocument/2006/relationships/image" Target="../media/image263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10" Type="http://schemas.openxmlformats.org/officeDocument/2006/relationships/image" Target="../media/image249.png"/><Relationship Id="rId19" Type="http://schemas.openxmlformats.org/officeDocument/2006/relationships/image" Target="../media/image258.png"/><Relationship Id="rId4" Type="http://schemas.openxmlformats.org/officeDocument/2006/relationships/image" Target="../media/image165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5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4" Type="http://schemas.openxmlformats.org/officeDocument/2006/relationships/image" Target="../media/image1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64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165.png"/><Relationship Id="rId9" Type="http://schemas.openxmlformats.org/officeDocument/2006/relationships/image" Target="../media/image2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18" Type="http://schemas.openxmlformats.org/officeDocument/2006/relationships/image" Target="../media/image300.png"/><Relationship Id="rId3" Type="http://schemas.openxmlformats.org/officeDocument/2006/relationships/image" Target="../media/image164.png"/><Relationship Id="rId21" Type="http://schemas.openxmlformats.org/officeDocument/2006/relationships/image" Target="../media/image303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98.png"/><Relationship Id="rId20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5" Type="http://schemas.openxmlformats.org/officeDocument/2006/relationships/image" Target="../media/image297.png"/><Relationship Id="rId10" Type="http://schemas.openxmlformats.org/officeDocument/2006/relationships/image" Target="../media/image292.png"/><Relationship Id="rId19" Type="http://schemas.openxmlformats.org/officeDocument/2006/relationships/image" Target="../media/image301.png"/><Relationship Id="rId4" Type="http://schemas.openxmlformats.org/officeDocument/2006/relationships/image" Target="../media/image165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Relationship Id="rId22" Type="http://schemas.openxmlformats.org/officeDocument/2006/relationships/image" Target="../media/image3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305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4" Type="http://schemas.openxmlformats.org/officeDocument/2006/relationships/image" Target="../media/image16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3.png"/><Relationship Id="rId18" Type="http://schemas.openxmlformats.org/officeDocument/2006/relationships/image" Target="../media/image241.png"/><Relationship Id="rId3" Type="http://schemas.openxmlformats.org/officeDocument/2006/relationships/image" Target="../media/image164.png"/><Relationship Id="rId7" Type="http://schemas.openxmlformats.org/officeDocument/2006/relationships/image" Target="../media/image318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26.png"/><Relationship Id="rId20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11" Type="http://schemas.openxmlformats.org/officeDocument/2006/relationships/image" Target="../media/image171.png"/><Relationship Id="rId5" Type="http://schemas.openxmlformats.org/officeDocument/2006/relationships/image" Target="../media/image166.png"/><Relationship Id="rId15" Type="http://schemas.openxmlformats.org/officeDocument/2006/relationships/image" Target="../media/image325.png"/><Relationship Id="rId10" Type="http://schemas.openxmlformats.org/officeDocument/2006/relationships/image" Target="../media/image321.png"/><Relationship Id="rId19" Type="http://schemas.openxmlformats.org/officeDocument/2006/relationships/image" Target="../media/image328.png"/><Relationship Id="rId4" Type="http://schemas.openxmlformats.org/officeDocument/2006/relationships/image" Target="../media/image165.png"/><Relationship Id="rId9" Type="http://schemas.openxmlformats.org/officeDocument/2006/relationships/image" Target="../media/image320.png"/><Relationship Id="rId14" Type="http://schemas.openxmlformats.org/officeDocument/2006/relationships/image" Target="../media/image3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26" Type="http://schemas.openxmlformats.org/officeDocument/2006/relationships/image" Target="../media/image352.png"/><Relationship Id="rId3" Type="http://schemas.openxmlformats.org/officeDocument/2006/relationships/image" Target="../media/image330.png"/><Relationship Id="rId21" Type="http://schemas.openxmlformats.org/officeDocument/2006/relationships/image" Target="../media/image347.png"/><Relationship Id="rId7" Type="http://schemas.openxmlformats.org/officeDocument/2006/relationships/image" Target="../media/image333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29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24" Type="http://schemas.openxmlformats.org/officeDocument/2006/relationships/image" Target="../media/image350.png"/><Relationship Id="rId5" Type="http://schemas.openxmlformats.org/officeDocument/2006/relationships/image" Target="../media/image331.png"/><Relationship Id="rId15" Type="http://schemas.openxmlformats.org/officeDocument/2006/relationships/image" Target="../media/image341.png"/><Relationship Id="rId23" Type="http://schemas.openxmlformats.org/officeDocument/2006/relationships/image" Target="../media/image349.png"/><Relationship Id="rId28" Type="http://schemas.openxmlformats.org/officeDocument/2006/relationships/image" Target="../media/image354.png"/><Relationship Id="rId10" Type="http://schemas.openxmlformats.org/officeDocument/2006/relationships/image" Target="../media/image336.png"/><Relationship Id="rId19" Type="http://schemas.openxmlformats.org/officeDocument/2006/relationships/image" Target="../media/image345.png"/><Relationship Id="rId4" Type="http://schemas.openxmlformats.org/officeDocument/2006/relationships/image" Target="../media/image165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Relationship Id="rId27" Type="http://schemas.openxmlformats.org/officeDocument/2006/relationships/image" Target="../media/image353.png"/><Relationship Id="rId30" Type="http://schemas.openxmlformats.org/officeDocument/2006/relationships/image" Target="../media/image3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png"/><Relationship Id="rId3" Type="http://schemas.openxmlformats.org/officeDocument/2006/relationships/image" Target="../media/image357.png"/><Relationship Id="rId7" Type="http://schemas.openxmlformats.org/officeDocument/2006/relationships/image" Target="../media/image360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5" Type="http://schemas.openxmlformats.org/officeDocument/2006/relationships/image" Target="../media/image358.png"/><Relationship Id="rId15" Type="http://schemas.openxmlformats.org/officeDocument/2006/relationships/image" Target="../media/image368.png"/><Relationship Id="rId10" Type="http://schemas.openxmlformats.org/officeDocument/2006/relationships/image" Target="../media/image363.png"/><Relationship Id="rId4" Type="http://schemas.openxmlformats.org/officeDocument/2006/relationships/image" Target="../media/image165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3" Type="http://schemas.openxmlformats.org/officeDocument/2006/relationships/image" Target="../media/image164.png"/><Relationship Id="rId21" Type="http://schemas.openxmlformats.org/officeDocument/2006/relationships/image" Target="../media/image387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39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24" Type="http://schemas.openxmlformats.org/officeDocument/2006/relationships/image" Target="../media/image390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23" Type="http://schemas.openxmlformats.org/officeDocument/2006/relationships/image" Target="../media/image389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165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Relationship Id="rId22" Type="http://schemas.openxmlformats.org/officeDocument/2006/relationships/image" Target="../media/image3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405.png"/><Relationship Id="rId3" Type="http://schemas.openxmlformats.org/officeDocument/2006/relationships/image" Target="../media/image164.png"/><Relationship Id="rId21" Type="http://schemas.openxmlformats.org/officeDocument/2006/relationships/image" Target="../media/image408.png"/><Relationship Id="rId7" Type="http://schemas.openxmlformats.org/officeDocument/2006/relationships/image" Target="../media/image394.pn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03.png"/><Relationship Id="rId20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5" Type="http://schemas.openxmlformats.org/officeDocument/2006/relationships/image" Target="../media/image392.png"/><Relationship Id="rId15" Type="http://schemas.openxmlformats.org/officeDocument/2006/relationships/image" Target="../media/image402.png"/><Relationship Id="rId23" Type="http://schemas.openxmlformats.org/officeDocument/2006/relationships/image" Target="../media/image410.png"/><Relationship Id="rId10" Type="http://schemas.openxmlformats.org/officeDocument/2006/relationships/image" Target="../media/image397.png"/><Relationship Id="rId19" Type="http://schemas.openxmlformats.org/officeDocument/2006/relationships/image" Target="../media/image406.png"/><Relationship Id="rId4" Type="http://schemas.openxmlformats.org/officeDocument/2006/relationships/image" Target="../media/image165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164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png"/><Relationship Id="rId11" Type="http://schemas.openxmlformats.org/officeDocument/2006/relationships/image" Target="../media/image415.png"/><Relationship Id="rId5" Type="http://schemas.openxmlformats.org/officeDocument/2006/relationships/image" Target="../media/image166.png"/><Relationship Id="rId10" Type="http://schemas.openxmlformats.org/officeDocument/2006/relationships/image" Target="../media/image414.png"/><Relationship Id="rId4" Type="http://schemas.openxmlformats.org/officeDocument/2006/relationships/image" Target="../media/image165.png"/><Relationship Id="rId9" Type="http://schemas.openxmlformats.org/officeDocument/2006/relationships/image" Target="../media/image4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25.png"/><Relationship Id="rId18" Type="http://schemas.openxmlformats.org/officeDocument/2006/relationships/image" Target="../media/image430.png"/><Relationship Id="rId3" Type="http://schemas.openxmlformats.org/officeDocument/2006/relationships/image" Target="../media/image416.png"/><Relationship Id="rId21" Type="http://schemas.openxmlformats.org/officeDocument/2006/relationships/image" Target="../media/image433.png"/><Relationship Id="rId7" Type="http://schemas.openxmlformats.org/officeDocument/2006/relationships/image" Target="../media/image420.png"/><Relationship Id="rId12" Type="http://schemas.openxmlformats.org/officeDocument/2006/relationships/image" Target="../media/image424.png"/><Relationship Id="rId17" Type="http://schemas.openxmlformats.org/officeDocument/2006/relationships/image" Target="../media/image42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28.png"/><Relationship Id="rId20" Type="http://schemas.openxmlformats.org/officeDocument/2006/relationships/image" Target="../media/image4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11" Type="http://schemas.openxmlformats.org/officeDocument/2006/relationships/image" Target="../media/image423.png"/><Relationship Id="rId5" Type="http://schemas.openxmlformats.org/officeDocument/2006/relationships/image" Target="../media/image418.png"/><Relationship Id="rId15" Type="http://schemas.openxmlformats.org/officeDocument/2006/relationships/image" Target="../media/image427.png"/><Relationship Id="rId23" Type="http://schemas.openxmlformats.org/officeDocument/2006/relationships/image" Target="../media/image435.png"/><Relationship Id="rId10" Type="http://schemas.openxmlformats.org/officeDocument/2006/relationships/image" Target="../media/image21.png"/><Relationship Id="rId19" Type="http://schemas.openxmlformats.org/officeDocument/2006/relationships/image" Target="../media/image431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Relationship Id="rId14" Type="http://schemas.openxmlformats.org/officeDocument/2006/relationships/image" Target="../media/image426.png"/><Relationship Id="rId22" Type="http://schemas.openxmlformats.org/officeDocument/2006/relationships/image" Target="../media/image4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41.png"/><Relationship Id="rId18" Type="http://schemas.openxmlformats.org/officeDocument/2006/relationships/image" Target="../media/image445.png"/><Relationship Id="rId26" Type="http://schemas.openxmlformats.org/officeDocument/2006/relationships/image" Target="../media/image452.png"/><Relationship Id="rId3" Type="http://schemas.openxmlformats.org/officeDocument/2006/relationships/image" Target="../media/image436.png"/><Relationship Id="rId21" Type="http://schemas.openxmlformats.org/officeDocument/2006/relationships/image" Target="../media/image448.png"/><Relationship Id="rId7" Type="http://schemas.openxmlformats.org/officeDocument/2006/relationships/image" Target="../media/image420.png"/><Relationship Id="rId12" Type="http://schemas.openxmlformats.org/officeDocument/2006/relationships/image" Target="../media/image440.png"/><Relationship Id="rId17" Type="http://schemas.openxmlformats.org/officeDocument/2006/relationships/image" Target="../media/image444.png"/><Relationship Id="rId25" Type="http://schemas.openxmlformats.org/officeDocument/2006/relationships/image" Target="../media/image451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43.png"/><Relationship Id="rId20" Type="http://schemas.openxmlformats.org/officeDocument/2006/relationships/image" Target="../media/image447.png"/><Relationship Id="rId29" Type="http://schemas.openxmlformats.org/officeDocument/2006/relationships/image" Target="../media/image4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11" Type="http://schemas.openxmlformats.org/officeDocument/2006/relationships/image" Target="../media/image439.png"/><Relationship Id="rId24" Type="http://schemas.openxmlformats.org/officeDocument/2006/relationships/image" Target="../media/image104.png"/><Relationship Id="rId5" Type="http://schemas.openxmlformats.org/officeDocument/2006/relationships/image" Target="../media/image418.png"/><Relationship Id="rId15" Type="http://schemas.openxmlformats.org/officeDocument/2006/relationships/image" Target="../media/image442.png"/><Relationship Id="rId23" Type="http://schemas.openxmlformats.org/officeDocument/2006/relationships/image" Target="../media/image450.png"/><Relationship Id="rId28" Type="http://schemas.openxmlformats.org/officeDocument/2006/relationships/image" Target="../media/image453.png"/><Relationship Id="rId10" Type="http://schemas.openxmlformats.org/officeDocument/2006/relationships/image" Target="../media/image21.png"/><Relationship Id="rId19" Type="http://schemas.openxmlformats.org/officeDocument/2006/relationships/image" Target="../media/image446.png"/><Relationship Id="rId4" Type="http://schemas.openxmlformats.org/officeDocument/2006/relationships/image" Target="../media/image437.png"/><Relationship Id="rId9" Type="http://schemas.openxmlformats.org/officeDocument/2006/relationships/image" Target="../media/image438.png"/><Relationship Id="rId14" Type="http://schemas.openxmlformats.org/officeDocument/2006/relationships/image" Target="../media/image16.png"/><Relationship Id="rId22" Type="http://schemas.openxmlformats.org/officeDocument/2006/relationships/image" Target="../media/image449.png"/><Relationship Id="rId27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56.png"/><Relationship Id="rId18" Type="http://schemas.openxmlformats.org/officeDocument/2006/relationships/image" Target="../media/image12.png"/><Relationship Id="rId3" Type="http://schemas.openxmlformats.org/officeDocument/2006/relationships/image" Target="../media/image416.png"/><Relationship Id="rId21" Type="http://schemas.openxmlformats.org/officeDocument/2006/relationships/image" Target="../media/image462.png"/><Relationship Id="rId7" Type="http://schemas.openxmlformats.org/officeDocument/2006/relationships/image" Target="../media/image420.png"/><Relationship Id="rId12" Type="http://schemas.openxmlformats.org/officeDocument/2006/relationships/image" Target="../media/image455.png"/><Relationship Id="rId17" Type="http://schemas.openxmlformats.org/officeDocument/2006/relationships/image" Target="../media/image45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58.png"/><Relationship Id="rId20" Type="http://schemas.openxmlformats.org/officeDocument/2006/relationships/image" Target="../media/image4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11" Type="http://schemas.openxmlformats.org/officeDocument/2006/relationships/image" Target="../media/image454.png"/><Relationship Id="rId5" Type="http://schemas.openxmlformats.org/officeDocument/2006/relationships/image" Target="../media/image418.png"/><Relationship Id="rId15" Type="http://schemas.openxmlformats.org/officeDocument/2006/relationships/image" Target="../media/image16.png"/><Relationship Id="rId23" Type="http://schemas.openxmlformats.org/officeDocument/2006/relationships/image" Target="../media/image435.png"/><Relationship Id="rId10" Type="http://schemas.openxmlformats.org/officeDocument/2006/relationships/image" Target="../media/image21.png"/><Relationship Id="rId19" Type="http://schemas.openxmlformats.org/officeDocument/2006/relationships/image" Target="../media/image460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Relationship Id="rId14" Type="http://schemas.openxmlformats.org/officeDocument/2006/relationships/image" Target="../media/image457.png"/><Relationship Id="rId22" Type="http://schemas.openxmlformats.org/officeDocument/2006/relationships/image" Target="../media/image4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66.png"/><Relationship Id="rId18" Type="http://schemas.openxmlformats.org/officeDocument/2006/relationships/image" Target="../media/image471.png"/><Relationship Id="rId26" Type="http://schemas.openxmlformats.org/officeDocument/2006/relationships/image" Target="../media/image478.png"/><Relationship Id="rId3" Type="http://schemas.openxmlformats.org/officeDocument/2006/relationships/image" Target="../media/image436.png"/><Relationship Id="rId21" Type="http://schemas.openxmlformats.org/officeDocument/2006/relationships/image" Target="../media/image474.png"/><Relationship Id="rId7" Type="http://schemas.openxmlformats.org/officeDocument/2006/relationships/image" Target="../media/image420.png"/><Relationship Id="rId12" Type="http://schemas.openxmlformats.org/officeDocument/2006/relationships/image" Target="../media/image465.png"/><Relationship Id="rId17" Type="http://schemas.openxmlformats.org/officeDocument/2006/relationships/image" Target="../media/image470.png"/><Relationship Id="rId25" Type="http://schemas.openxmlformats.org/officeDocument/2006/relationships/image" Target="../media/image47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469.png"/><Relationship Id="rId20" Type="http://schemas.openxmlformats.org/officeDocument/2006/relationships/image" Target="../media/image473.png"/><Relationship Id="rId29" Type="http://schemas.openxmlformats.org/officeDocument/2006/relationships/image" Target="../media/image4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11" Type="http://schemas.openxmlformats.org/officeDocument/2006/relationships/image" Target="../media/image464.png"/><Relationship Id="rId24" Type="http://schemas.openxmlformats.org/officeDocument/2006/relationships/image" Target="../media/image476.png"/><Relationship Id="rId5" Type="http://schemas.openxmlformats.org/officeDocument/2006/relationships/image" Target="../media/image418.png"/><Relationship Id="rId15" Type="http://schemas.openxmlformats.org/officeDocument/2006/relationships/image" Target="../media/image468.png"/><Relationship Id="rId23" Type="http://schemas.openxmlformats.org/officeDocument/2006/relationships/image" Target="../media/image475.png"/><Relationship Id="rId28" Type="http://schemas.openxmlformats.org/officeDocument/2006/relationships/image" Target="../media/image480.png"/><Relationship Id="rId10" Type="http://schemas.openxmlformats.org/officeDocument/2006/relationships/image" Target="../media/image21.png"/><Relationship Id="rId19" Type="http://schemas.openxmlformats.org/officeDocument/2006/relationships/image" Target="../media/image472.png"/><Relationship Id="rId4" Type="http://schemas.openxmlformats.org/officeDocument/2006/relationships/image" Target="../media/image437.png"/><Relationship Id="rId9" Type="http://schemas.openxmlformats.org/officeDocument/2006/relationships/image" Target="../media/image438.png"/><Relationship Id="rId14" Type="http://schemas.openxmlformats.org/officeDocument/2006/relationships/image" Target="../media/image467.png"/><Relationship Id="rId22" Type="http://schemas.openxmlformats.org/officeDocument/2006/relationships/image" Target="../media/image54.png"/><Relationship Id="rId27" Type="http://schemas.openxmlformats.org/officeDocument/2006/relationships/image" Target="../media/image479.png"/><Relationship Id="rId30" Type="http://schemas.openxmlformats.org/officeDocument/2006/relationships/image" Target="../media/image4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13" Type="http://schemas.openxmlformats.org/officeDocument/2006/relationships/image" Target="../media/image488.png"/><Relationship Id="rId18" Type="http://schemas.openxmlformats.org/officeDocument/2006/relationships/image" Target="../media/image493.png"/><Relationship Id="rId3" Type="http://schemas.openxmlformats.org/officeDocument/2006/relationships/image" Target="../media/image482.png"/><Relationship Id="rId7" Type="http://schemas.openxmlformats.org/officeDocument/2006/relationships/image" Target="../media/image420.png"/><Relationship Id="rId12" Type="http://schemas.openxmlformats.org/officeDocument/2006/relationships/image" Target="../media/image487.png"/><Relationship Id="rId17" Type="http://schemas.openxmlformats.org/officeDocument/2006/relationships/image" Target="../media/image49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491.png"/><Relationship Id="rId20" Type="http://schemas.openxmlformats.org/officeDocument/2006/relationships/image" Target="../media/image4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11" Type="http://schemas.openxmlformats.org/officeDocument/2006/relationships/image" Target="../media/image486.png"/><Relationship Id="rId5" Type="http://schemas.openxmlformats.org/officeDocument/2006/relationships/image" Target="../media/image418.png"/><Relationship Id="rId15" Type="http://schemas.openxmlformats.org/officeDocument/2006/relationships/image" Target="../media/image490.png"/><Relationship Id="rId10" Type="http://schemas.openxmlformats.org/officeDocument/2006/relationships/image" Target="../media/image485.png"/><Relationship Id="rId19" Type="http://schemas.openxmlformats.org/officeDocument/2006/relationships/image" Target="../media/image494.png"/><Relationship Id="rId4" Type="http://schemas.openxmlformats.org/officeDocument/2006/relationships/image" Target="../media/image483.png"/><Relationship Id="rId9" Type="http://schemas.openxmlformats.org/officeDocument/2006/relationships/image" Target="../media/image21.png"/><Relationship Id="rId14" Type="http://schemas.openxmlformats.org/officeDocument/2006/relationships/image" Target="../media/image4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5.png"/><Relationship Id="rId18" Type="http://schemas.openxmlformats.org/officeDocument/2006/relationships/image" Target="../media/image53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59.png"/><Relationship Id="rId5" Type="http://schemas.openxmlformats.org/officeDocument/2006/relationships/image" Target="../media/image34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79.png"/><Relationship Id="rId3" Type="http://schemas.openxmlformats.org/officeDocument/2006/relationships/image" Target="../media/image23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34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33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23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34.png"/><Relationship Id="rId15" Type="http://schemas.openxmlformats.org/officeDocument/2006/relationships/image" Target="../media/image32.png"/><Relationship Id="rId10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83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34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33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" Type="http://schemas.openxmlformats.org/officeDocument/2006/relationships/image" Target="../media/image23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34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33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062D9-2B73-AD4E-A744-A96E487D61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11207" y="2895811"/>
            <a:ext cx="6180726" cy="1481485"/>
          </a:xfrm>
        </p:spPr>
        <p:txBody>
          <a:bodyPr/>
          <a:lstStyle/>
          <a:p>
            <a:pPr marL="0" indent="0" algn="ctr">
              <a:buNone/>
            </a:pPr>
            <a:r>
              <a:rPr lang="es-MX" sz="4000" dirty="0"/>
              <a:t>Modelos de Calidad del Software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1C6D3-5F1F-A34C-94BD-5F5CE7448FB2}"/>
              </a:ext>
            </a:extLst>
          </p:cNvPr>
          <p:cNvSpPr txBox="1"/>
          <p:nvPr/>
        </p:nvSpPr>
        <p:spPr>
          <a:xfrm flipH="1" flipV="1">
            <a:off x="8978444" y="6051138"/>
            <a:ext cx="1212193" cy="102728"/>
          </a:xfrm>
          <a:prstGeom prst="rect">
            <a:avLst/>
          </a:prstGeom>
        </p:spPr>
        <p:txBody>
          <a:bodyPr wrap="none" lIns="0" tIns="0" rIns="0" bIns="0" numCol="1" spcCol="360000" rtlCol="0">
            <a:noAutofit/>
          </a:bodyPr>
          <a:lstStyle/>
          <a:p>
            <a:pPr marL="179370" indent="-17937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8" name="Picture 7" descr="Mi ESPE">
            <a:extLst>
              <a:ext uri="{FF2B5EF4-FFF2-40B4-BE49-F238E27FC236}">
                <a16:creationId xmlns:a16="http://schemas.microsoft.com/office/drawing/2014/main" id="{C9FFA87B-FE05-C17D-27D8-90E3FF23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42905" cy="10872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group of people in a meeting&#10;&#10;AI-generated content may be incorrect.">
            <a:extLst>
              <a:ext uri="{FF2B5EF4-FFF2-40B4-BE49-F238E27FC236}">
                <a16:creationId xmlns:a16="http://schemas.microsoft.com/office/drawing/2014/main" id="{62BA6255-0BB9-0113-07DB-2F5BE88B6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906" y="0"/>
            <a:ext cx="6349094" cy="6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85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847850"/>
            <a:ext cx="3606701" cy="2743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152650"/>
            <a:ext cx="378321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948" y="2228850"/>
            <a:ext cx="20002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8765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4099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9433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501" y="1847850"/>
            <a:ext cx="3606850" cy="2743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01" y="2152650"/>
            <a:ext cx="424011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3020" y="222885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101" y="28765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101" y="34099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101" y="39433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7950" y="1847850"/>
            <a:ext cx="3606701" cy="2743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6550" y="2152650"/>
            <a:ext cx="418356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51354" y="222885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550" y="28765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550" y="34099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550" y="39433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24765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Métricas de Calidad del Producto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457200" y="1085850"/>
            <a:ext cx="1127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Las métricas de software permiten evaluar objetivamente la calidad del producto. Estas métricas cuantifican aspectos específicos de la calidad.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216521" y="2076450"/>
            <a:ext cx="261878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Complejidad Ciclomática</a:t>
            </a:r>
            <a:endParaRPr lang="en-US" sz="1800" dirty="0"/>
          </a:p>
        </p:txBody>
      </p:sp>
      <p:sp>
        <p:nvSpPr>
          <p:cNvPr id="27" name="Text 3"/>
          <p:cNvSpPr/>
          <p:nvPr/>
        </p:nvSpPr>
        <p:spPr>
          <a:xfrm>
            <a:off x="914400" y="283845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Mide la complejidad estructural de un programa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914400" y="337185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Impacta directamente en la mantenibilidad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914400" y="390525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Valores altos indican mayor dificultad para entender el código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5097512" y="2076450"/>
            <a:ext cx="257323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Tiempo de Respuesta</a:t>
            </a:r>
            <a:endParaRPr lang="en-US" sz="1800" dirty="0"/>
          </a:p>
        </p:txBody>
      </p:sp>
      <p:sp>
        <p:nvSpPr>
          <p:cNvPr id="31" name="Text 7"/>
          <p:cNvSpPr/>
          <p:nvPr/>
        </p:nvSpPr>
        <p:spPr>
          <a:xfrm>
            <a:off x="4749701" y="2838450"/>
            <a:ext cx="292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Mide el tiempo que tarda un sistema en responder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4749701" y="3371850"/>
            <a:ext cx="292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Métrica clave para la eficiencia de desempeño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4749701" y="3905250"/>
            <a:ext cx="292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Impacta directamente en la experiencia del usuario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8927306" y="2076450"/>
            <a:ext cx="257874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Densidad de Defectos</a:t>
            </a:r>
            <a:endParaRPr lang="en-US" sz="1800" dirty="0"/>
          </a:p>
        </p:txBody>
      </p:sp>
      <p:sp>
        <p:nvSpPr>
          <p:cNvPr id="35" name="Text 11"/>
          <p:cNvSpPr/>
          <p:nvPr/>
        </p:nvSpPr>
        <p:spPr>
          <a:xfrm>
            <a:off x="8585150" y="283845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 el número de defectos por unidad de tamaño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8585150" y="337185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Proporciona indicación de la fiabilidad del software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8585150" y="3905250"/>
            <a:ext cx="34872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Comúnmente por mil líneas de código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457200" y="481965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Estas métricas permiten una evaluación objetiva y cuantificable de la calidad del producto.</a:t>
            </a:r>
            <a:endParaRPr lang="en-US" sz="1350" dirty="0"/>
          </a:p>
        </p:txBody>
      </p:sp>
      <p:sp>
        <p:nvSpPr>
          <p:cNvPr id="39" name="Text 15"/>
          <p:cNvSpPr/>
          <p:nvPr/>
        </p:nvSpPr>
        <p:spPr>
          <a:xfrm>
            <a:off x="381000" y="6591300"/>
            <a:ext cx="26151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Calidad del Software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010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085850"/>
            <a:ext cx="5562600" cy="3086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31445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25" y="139065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4400550"/>
            <a:ext cx="5562600" cy="3276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462915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47053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5276850"/>
            <a:ext cx="171450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5924550"/>
            <a:ext cx="171450" cy="171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6572250"/>
            <a:ext cx="171450" cy="171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6953250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1085850"/>
            <a:ext cx="5562600" cy="7277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131445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6075" y="1390650"/>
            <a:ext cx="1714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2000250"/>
            <a:ext cx="5105400" cy="1104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3257550"/>
            <a:ext cx="5105400" cy="1104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4514850"/>
            <a:ext cx="5105400" cy="1104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5772150"/>
            <a:ext cx="5105400" cy="1104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0" y="7029450"/>
            <a:ext cx="5105400" cy="1104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667750"/>
            <a:ext cx="12192000" cy="3429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24765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Calidad en Uso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143000" y="1390650"/>
            <a:ext cx="15569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Definición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533400" y="1924050"/>
            <a:ext cx="51054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calidad en uso se refiere a la perspectiva del usuario final, evaluando cómo el producto de software le permite alcanzar sus metas en un contexto específico.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533400" y="2876550"/>
            <a:ext cx="51054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diferencia de la calidad del producto, que se centra en las características intrínsecas del software, la calidad en uso es extrínseca y se enfoca en la experiencia y satisfacción del usuario.</a:t>
            </a:r>
            <a:endParaRPr lang="en-US" sz="1350" dirty="0"/>
          </a:p>
        </p:txBody>
      </p:sp>
      <p:sp>
        <p:nvSpPr>
          <p:cNvPr id="28" name="Text 4"/>
          <p:cNvSpPr/>
          <p:nvPr/>
        </p:nvSpPr>
        <p:spPr>
          <a:xfrm>
            <a:off x="1143000" y="4705350"/>
            <a:ext cx="342578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Medición y Evaluación</a:t>
            </a:r>
            <a:endParaRPr lang="en-US" sz="1800" dirty="0"/>
          </a:p>
        </p:txBody>
      </p:sp>
      <p:sp>
        <p:nvSpPr>
          <p:cNvPr id="29" name="Text 5"/>
          <p:cNvSpPr/>
          <p:nvPr/>
        </p:nvSpPr>
        <p:spPr>
          <a:xfrm>
            <a:off x="819150" y="5238750"/>
            <a:ext cx="4819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Pruebas de usabilidad observando la interacción real del usuario</a:t>
            </a:r>
            <a:endParaRPr lang="en-US" sz="1350" dirty="0"/>
          </a:p>
        </p:txBody>
      </p:sp>
      <p:sp>
        <p:nvSpPr>
          <p:cNvPr id="30" name="Text 6"/>
          <p:cNvSpPr/>
          <p:nvPr/>
        </p:nvSpPr>
        <p:spPr>
          <a:xfrm>
            <a:off x="819150" y="5886450"/>
            <a:ext cx="4819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Encuestas de satisfacción como el System Usability Scale (SUS)</a:t>
            </a:r>
            <a:endParaRPr lang="en-US" sz="1350" dirty="0"/>
          </a:p>
        </p:txBody>
      </p:sp>
      <p:sp>
        <p:nvSpPr>
          <p:cNvPr id="31" name="Text 7"/>
          <p:cNvSpPr/>
          <p:nvPr/>
        </p:nvSpPr>
        <p:spPr>
          <a:xfrm>
            <a:off x="819150" y="6534150"/>
            <a:ext cx="4301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de tasas de finalización de tareas</a:t>
            </a:r>
            <a:endParaRPr lang="en-US" sz="1350" dirty="0"/>
          </a:p>
        </p:txBody>
      </p:sp>
      <p:sp>
        <p:nvSpPr>
          <p:cNvPr id="32" name="Text 8"/>
          <p:cNvSpPr/>
          <p:nvPr/>
        </p:nvSpPr>
        <p:spPr>
          <a:xfrm>
            <a:off x="819150" y="6915150"/>
            <a:ext cx="4819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Recopilación de feedback directo (entrevistas, grupos focales)</a:t>
            </a:r>
            <a:endParaRPr lang="en-US" sz="1350" dirty="0"/>
          </a:p>
        </p:txBody>
      </p:sp>
      <p:sp>
        <p:nvSpPr>
          <p:cNvPr id="33" name="Text 9"/>
          <p:cNvSpPr/>
          <p:nvPr/>
        </p:nvSpPr>
        <p:spPr>
          <a:xfrm>
            <a:off x="7162800" y="1390650"/>
            <a:ext cx="339560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 ISO/IEC 25010</a:t>
            </a:r>
            <a:endParaRPr lang="en-US" sz="1800" dirty="0"/>
          </a:p>
        </p:txBody>
      </p:sp>
      <p:sp>
        <p:nvSpPr>
          <p:cNvPr id="34" name="Text 10"/>
          <p:cNvSpPr/>
          <p:nvPr/>
        </p:nvSpPr>
        <p:spPr>
          <a:xfrm>
            <a:off x="6705600" y="2152650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Efectividad</a:t>
            </a:r>
            <a:endParaRPr lang="en-US" sz="1500" dirty="0"/>
          </a:p>
        </p:txBody>
      </p:sp>
      <p:sp>
        <p:nvSpPr>
          <p:cNvPr id="35" name="Text 11"/>
          <p:cNvSpPr/>
          <p:nvPr/>
        </p:nvSpPr>
        <p:spPr>
          <a:xfrm>
            <a:off x="6705600" y="2495550"/>
            <a:ext cx="4800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Precisión y completitud con la que los usuarios logran metas específicas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6705600" y="3409950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Eficiencia</a:t>
            </a:r>
            <a:endParaRPr lang="en-US" sz="1500" dirty="0"/>
          </a:p>
        </p:txBody>
      </p:sp>
      <p:sp>
        <p:nvSpPr>
          <p:cNvPr id="37" name="Text 13"/>
          <p:cNvSpPr/>
          <p:nvPr/>
        </p:nvSpPr>
        <p:spPr>
          <a:xfrm>
            <a:off x="6705600" y="3752850"/>
            <a:ext cx="4800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Recursos gastados en relación con la precisión y completitud logradas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6705600" y="4667250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Satisfacción</a:t>
            </a:r>
            <a:endParaRPr lang="en-US" sz="1500" dirty="0"/>
          </a:p>
        </p:txBody>
      </p:sp>
      <p:sp>
        <p:nvSpPr>
          <p:cNvPr id="39" name="Text 15"/>
          <p:cNvSpPr/>
          <p:nvPr/>
        </p:nvSpPr>
        <p:spPr>
          <a:xfrm>
            <a:off x="6705600" y="5010150"/>
            <a:ext cx="4800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Grado en que un usuario está satisfecho con el uso del producto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6705600" y="5924550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Ausencia de Riesgo</a:t>
            </a:r>
            <a:endParaRPr lang="en-US" sz="1500" dirty="0"/>
          </a:p>
        </p:txBody>
      </p:sp>
      <p:sp>
        <p:nvSpPr>
          <p:cNvPr id="41" name="Text 17"/>
          <p:cNvSpPr/>
          <p:nvPr/>
        </p:nvSpPr>
        <p:spPr>
          <a:xfrm>
            <a:off x="6705600" y="6267450"/>
            <a:ext cx="4800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Grado en que el producto mitiga riesgos potenciales para patrimonio o seguridad</a:t>
            </a:r>
            <a:endParaRPr lang="en-US" sz="1200" dirty="0"/>
          </a:p>
        </p:txBody>
      </p:sp>
      <p:sp>
        <p:nvSpPr>
          <p:cNvPr id="42" name="Text 18"/>
          <p:cNvSpPr/>
          <p:nvPr/>
        </p:nvSpPr>
        <p:spPr>
          <a:xfrm>
            <a:off x="6705600" y="7181850"/>
            <a:ext cx="5760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Cobertura del Contexto</a:t>
            </a:r>
            <a:endParaRPr lang="en-US" sz="1500" dirty="0"/>
          </a:p>
        </p:txBody>
      </p:sp>
      <p:sp>
        <p:nvSpPr>
          <p:cNvPr id="43" name="Text 19"/>
          <p:cNvSpPr/>
          <p:nvPr/>
        </p:nvSpPr>
        <p:spPr>
          <a:xfrm>
            <a:off x="6705600" y="7524750"/>
            <a:ext cx="4800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Grado en que el producto puede ser utilizado de forma efectiva y satisfactoria en los contextos especificados</a:t>
            </a:r>
            <a:endParaRPr lang="en-US" sz="1200" dirty="0"/>
          </a:p>
        </p:txBody>
      </p:sp>
      <p:sp>
        <p:nvSpPr>
          <p:cNvPr id="44" name="Text 20"/>
          <p:cNvSpPr/>
          <p:nvPr/>
        </p:nvSpPr>
        <p:spPr>
          <a:xfrm>
            <a:off x="381000" y="8743950"/>
            <a:ext cx="26151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Calidad del Software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39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96215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91465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86715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55295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5619750"/>
            <a:ext cx="5562600" cy="1371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350" y="1695450"/>
            <a:ext cx="4762500" cy="2857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781550"/>
            <a:ext cx="5791200" cy="1600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296150"/>
            <a:ext cx="12192000" cy="3429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24765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Conclusión: Enfoque Integral de Calidad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304800" y="1085850"/>
            <a:ext cx="5562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Interrelación de las Dimensiones de Calidad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609600" y="1924050"/>
            <a:ext cx="5257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 </a:t>
            </a: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proceso de alta calidad</a:t>
            </a: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(eficiencia y predictibilidad) es el cimiento para la creación de un producto robusto y fiable.</a:t>
            </a:r>
            <a:endParaRPr lang="en-US" sz="1500" dirty="0"/>
          </a:p>
        </p:txBody>
      </p:sp>
      <p:sp>
        <p:nvSpPr>
          <p:cNvPr id="16" name="Text 3"/>
          <p:cNvSpPr/>
          <p:nvPr/>
        </p:nvSpPr>
        <p:spPr>
          <a:xfrm>
            <a:off x="609600" y="2876550"/>
            <a:ext cx="5257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 </a:t>
            </a: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producto con características intrínsecas</a:t>
            </a: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permite que los usuarios logren sus objetivos de manera efectiva.</a:t>
            </a:r>
            <a:endParaRPr lang="en-US" sz="1500" dirty="0"/>
          </a:p>
        </p:txBody>
      </p:sp>
      <p:sp>
        <p:nvSpPr>
          <p:cNvPr id="17" name="Text 4"/>
          <p:cNvSpPr/>
          <p:nvPr/>
        </p:nvSpPr>
        <p:spPr>
          <a:xfrm>
            <a:off x="609600" y="3829050"/>
            <a:ext cx="5257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</a:t>
            </a: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calidad en uso</a:t>
            </a: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es la prueba definitiva del éxito del software desde la perspectiva del usuario final.</a:t>
            </a:r>
            <a:endParaRPr lang="en-US" sz="1500" dirty="0"/>
          </a:p>
        </p:txBody>
      </p:sp>
      <p:sp>
        <p:nvSpPr>
          <p:cNvPr id="18" name="Text 5"/>
          <p:cNvSpPr/>
          <p:nvPr/>
        </p:nvSpPr>
        <p:spPr>
          <a:xfrm>
            <a:off x="609600" y="4514850"/>
            <a:ext cx="5257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integración de estas tres dimensiones a lo largo del ciclo de vida del desarrollo es fundamental para el éxito del proyecto.</a:t>
            </a:r>
            <a:endParaRPr lang="en-US" sz="1500" dirty="0"/>
          </a:p>
        </p:txBody>
      </p:sp>
      <p:sp>
        <p:nvSpPr>
          <p:cNvPr id="19" name="Text 6"/>
          <p:cNvSpPr/>
          <p:nvPr/>
        </p:nvSpPr>
        <p:spPr>
          <a:xfrm>
            <a:off x="457200" y="5772150"/>
            <a:ext cx="5257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"La adopción de un enfoque holístico de la calidad impulsa la competitividad en el mercado al entregar soluciones que realmente satisfacen las necesidades y expectativas de los usuarios."</a:t>
            </a:r>
            <a:endParaRPr lang="en-US" sz="1350" dirty="0"/>
          </a:p>
        </p:txBody>
      </p:sp>
      <p:sp>
        <p:nvSpPr>
          <p:cNvPr id="20" name="Text 7"/>
          <p:cNvSpPr/>
          <p:nvPr/>
        </p:nvSpPr>
        <p:spPr>
          <a:xfrm>
            <a:off x="5699760" y="4933950"/>
            <a:ext cx="6583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Enfoque Integral de Calidad</a:t>
            </a:r>
            <a:endParaRPr lang="en-US" sz="1500" dirty="0"/>
          </a:p>
        </p:txBody>
      </p:sp>
      <p:sp>
        <p:nvSpPr>
          <p:cNvPr id="21" name="Text 8"/>
          <p:cNvSpPr/>
          <p:nvPr/>
        </p:nvSpPr>
        <p:spPr>
          <a:xfrm>
            <a:off x="6248400" y="5314950"/>
            <a:ext cx="5486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calidad del software se comprende plenamente al integrar tres perspectivas interconectadas. Esta integración no solo garantiza el éxito del proyecto, sino que también impulsa la competitividad en el mercado.</a:t>
            </a:r>
            <a:endParaRPr lang="en-US" sz="1200" dirty="0"/>
          </a:p>
        </p:txBody>
      </p:sp>
      <p:sp>
        <p:nvSpPr>
          <p:cNvPr id="22" name="Text 9"/>
          <p:cNvSpPr/>
          <p:nvPr/>
        </p:nvSpPr>
        <p:spPr>
          <a:xfrm>
            <a:off x="381000" y="7372350"/>
            <a:ext cx="26151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Calidad del Software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4724400"/>
            <a:ext cx="1219200" cy="1219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1422" y="337185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0035" y="3733800"/>
            <a:ext cx="104016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2120" y="337185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4545" y="3733800"/>
            <a:ext cx="104016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9017" y="3371850"/>
            <a:ext cx="19050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3829" y="3733800"/>
            <a:ext cx="1040160" cy="38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1164" y="3371850"/>
            <a:ext cx="190500" cy="1905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2026920" y="1847850"/>
            <a:ext cx="81381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Modelos de Calidad del Software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2026920" y="2533650"/>
            <a:ext cx="81381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McCall, Boehm, ISO 9126 e ISO 25010</a:t>
            </a:r>
            <a:endParaRPr lang="en-US" sz="2700" dirty="0"/>
          </a:p>
        </p:txBody>
      </p:sp>
      <p:sp>
        <p:nvSpPr>
          <p:cNvPr id="16" name="Text 2"/>
          <p:cNvSpPr/>
          <p:nvPr/>
        </p:nvSpPr>
        <p:spPr>
          <a:xfrm>
            <a:off x="3388072" y="36385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1977</a:t>
            </a:r>
            <a:endParaRPr lang="en-US" sz="1350" dirty="0"/>
          </a:p>
        </p:txBody>
      </p:sp>
      <p:sp>
        <p:nvSpPr>
          <p:cNvPr id="17" name="Text 3"/>
          <p:cNvSpPr/>
          <p:nvPr/>
        </p:nvSpPr>
        <p:spPr>
          <a:xfrm>
            <a:off x="3336637" y="3905250"/>
            <a:ext cx="5600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McCall</a:t>
            </a:r>
            <a:endParaRPr lang="en-US" sz="1200" dirty="0"/>
          </a:p>
        </p:txBody>
      </p:sp>
      <p:sp>
        <p:nvSpPr>
          <p:cNvPr id="18" name="Text 4"/>
          <p:cNvSpPr/>
          <p:nvPr/>
        </p:nvSpPr>
        <p:spPr>
          <a:xfrm>
            <a:off x="4918770" y="36385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1978</a:t>
            </a:r>
            <a:endParaRPr lang="en-US" sz="1350" dirty="0"/>
          </a:p>
        </p:txBody>
      </p:sp>
      <p:sp>
        <p:nvSpPr>
          <p:cNvPr id="19" name="Text 5"/>
          <p:cNvSpPr/>
          <p:nvPr/>
        </p:nvSpPr>
        <p:spPr>
          <a:xfrm>
            <a:off x="4838760" y="3905250"/>
            <a:ext cx="617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Boehm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6525667" y="36385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1991</a:t>
            </a:r>
            <a:endParaRPr lang="en-US" sz="1350" dirty="0"/>
          </a:p>
        </p:txBody>
      </p:sp>
      <p:sp>
        <p:nvSpPr>
          <p:cNvPr id="21" name="Text 7"/>
          <p:cNvSpPr/>
          <p:nvPr/>
        </p:nvSpPr>
        <p:spPr>
          <a:xfrm>
            <a:off x="6382792" y="3905250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9126</a:t>
            </a:r>
            <a:endParaRPr lang="en-US" sz="1200" dirty="0"/>
          </a:p>
        </p:txBody>
      </p:sp>
      <p:sp>
        <p:nvSpPr>
          <p:cNvPr id="22" name="Text 8"/>
          <p:cNvSpPr/>
          <p:nvPr/>
        </p:nvSpPr>
        <p:spPr>
          <a:xfrm>
            <a:off x="8227814" y="36385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2011</a:t>
            </a:r>
            <a:endParaRPr lang="en-US" sz="1350" dirty="0"/>
          </a:p>
        </p:txBody>
      </p:sp>
      <p:sp>
        <p:nvSpPr>
          <p:cNvPr id="23" name="Text 9"/>
          <p:cNvSpPr/>
          <p:nvPr/>
        </p:nvSpPr>
        <p:spPr>
          <a:xfrm>
            <a:off x="8033504" y="3905250"/>
            <a:ext cx="8458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25010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2026920" y="4743450"/>
            <a:ext cx="8138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Evolución y comparativa de los modelos de calidad del software</a:t>
            </a:r>
            <a:endParaRPr lang="en-US" sz="1500" dirty="0"/>
          </a:p>
        </p:txBody>
      </p:sp>
      <p:pic>
        <p:nvPicPr>
          <p:cNvPr id="27" name="Picture 26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898AA851-A136-FEAE-D73B-5D6F525C6C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19645" y="2764546"/>
            <a:ext cx="2135817" cy="1767389"/>
          </a:xfrm>
          <a:prstGeom prst="rect">
            <a:avLst/>
          </a:prstGeom>
        </p:spPr>
      </p:pic>
      <p:pic>
        <p:nvPicPr>
          <p:cNvPr id="29" name="Picture 28" descr="A diagram of a company's company's company's company's company's company's company's company's company's company's company's company'&#10;&#10;AI-generated content may be incorrect.">
            <a:extLst>
              <a:ext uri="{FF2B5EF4-FFF2-40B4-BE49-F238E27FC236}">
                <a16:creationId xmlns:a16="http://schemas.microsoft.com/office/drawing/2014/main" id="{2FE7B99B-D2F3-48B0-BF63-3B5F726C2F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1192" y="2638590"/>
            <a:ext cx="2266619" cy="22666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047750"/>
            <a:ext cx="11620500" cy="133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2895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75" y="311467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648075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575" y="37338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50" y="42672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575" y="4352925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50" y="4886325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575" y="4972050"/>
            <a:ext cx="228600" cy="3048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Introducción a la Calidad del Software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476250" y="1238250"/>
            <a:ext cx="1123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¿Qué es la calidad del software?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476250" y="1657350"/>
            <a:ext cx="11239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grado en que un producto de software cumple con los requisitos explícitos e implícitos de sus usuarios, así como con los estándares de desarrollo y las expectativas de rendimiento.</a:t>
            </a:r>
            <a:endParaRPr lang="en-US" sz="1500" dirty="0"/>
          </a:p>
        </p:txBody>
      </p:sp>
      <p:sp>
        <p:nvSpPr>
          <p:cNvPr id="16" name="Text 3"/>
          <p:cNvSpPr/>
          <p:nvPr/>
        </p:nvSpPr>
        <p:spPr>
          <a:xfrm>
            <a:off x="285750" y="2571750"/>
            <a:ext cx="1162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Importancia de la calidad del software</a:t>
            </a:r>
            <a:endParaRPr lang="en-US" sz="1800" dirty="0"/>
          </a:p>
        </p:txBody>
      </p:sp>
      <p:sp>
        <p:nvSpPr>
          <p:cNvPr id="17" name="Text 4"/>
          <p:cNvSpPr/>
          <p:nvPr/>
        </p:nvSpPr>
        <p:spPr>
          <a:xfrm>
            <a:off x="952500" y="3133725"/>
            <a:ext cx="855124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Garantiza la </a:t>
            </a: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satisfacción del cliente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 cumplir con sus necesidades y expectativas</a:t>
            </a:r>
            <a:endParaRPr lang="en-US" sz="1500" dirty="0"/>
          </a:p>
        </p:txBody>
      </p:sp>
      <p:sp>
        <p:nvSpPr>
          <p:cNvPr id="18" name="Text 5"/>
          <p:cNvSpPr/>
          <p:nvPr/>
        </p:nvSpPr>
        <p:spPr>
          <a:xfrm>
            <a:off x="952500" y="3752850"/>
            <a:ext cx="73832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Asegura la </a:t>
            </a: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 operativa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del software en su entorno de ejecución</a:t>
            </a:r>
            <a:endParaRPr lang="en-US" sz="1500" dirty="0"/>
          </a:p>
        </p:txBody>
      </p:sp>
      <p:sp>
        <p:nvSpPr>
          <p:cNvPr id="19" name="Text 6"/>
          <p:cNvSpPr/>
          <p:nvPr/>
        </p:nvSpPr>
        <p:spPr>
          <a:xfrm>
            <a:off x="952500" y="4371975"/>
            <a:ext cx="712821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Promueve la </a:t>
            </a: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sostenibilidad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del software a lo largo de su ciclo de vida</a:t>
            </a:r>
            <a:endParaRPr lang="en-US" sz="1500" dirty="0"/>
          </a:p>
        </p:txBody>
      </p:sp>
      <p:sp>
        <p:nvSpPr>
          <p:cNvPr id="20" name="Text 7"/>
          <p:cNvSpPr/>
          <p:nvPr/>
        </p:nvSpPr>
        <p:spPr>
          <a:xfrm>
            <a:off x="952500" y="4991100"/>
            <a:ext cx="75980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los </a:t>
            </a: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costos de mantenimiento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 mejora la reputación del producto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047750"/>
            <a:ext cx="11620500" cy="133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12573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571750"/>
            <a:ext cx="11620500" cy="1485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27813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466725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525" y="4724400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50" y="5191125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5248275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50" y="57150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188" y="5772150"/>
            <a:ext cx="238125" cy="2667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Modelo de McCall (1977): Origen y Enfoque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781050" y="1238250"/>
            <a:ext cx="1123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Origen</a:t>
            </a:r>
            <a:endParaRPr lang="en-US" sz="1800" dirty="0"/>
          </a:p>
        </p:txBody>
      </p:sp>
      <p:sp>
        <p:nvSpPr>
          <p:cNvPr id="16" name="Text 2"/>
          <p:cNvSpPr/>
          <p:nvPr/>
        </p:nvSpPr>
        <p:spPr>
          <a:xfrm>
            <a:off x="476250" y="1657350"/>
            <a:ext cx="11239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Propuesto por James A. McCall, Paul K. Richards y Gene F. Walters en 1977, fue uno de los primeros modelos formales para la evaluación de la calidad del software.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781050" y="2762250"/>
            <a:ext cx="1123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Enfoque</a:t>
            </a:r>
            <a:endParaRPr lang="en-US" sz="1800" dirty="0"/>
          </a:p>
        </p:txBody>
      </p:sp>
      <p:sp>
        <p:nvSpPr>
          <p:cNvPr id="18" name="Text 4"/>
          <p:cNvSpPr/>
          <p:nvPr/>
        </p:nvSpPr>
        <p:spPr>
          <a:xfrm>
            <a:off x="476250" y="3181350"/>
            <a:ext cx="11239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 enfoque principal se centra en la perspectiva del usuario, buscando reducir la brecha entre las prioridades de usuarios y desarrolladores.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285750" y="4248150"/>
            <a:ext cx="1162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Características Principales</a:t>
            </a:r>
            <a:endParaRPr lang="en-US" sz="1800" dirty="0"/>
          </a:p>
        </p:txBody>
      </p:sp>
      <p:sp>
        <p:nvSpPr>
          <p:cNvPr id="20" name="Text 6"/>
          <p:cNvSpPr/>
          <p:nvPr/>
        </p:nvSpPr>
        <p:spPr>
          <a:xfrm>
            <a:off x="809625" y="4724400"/>
            <a:ext cx="60868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Enfocado en la </a:t>
            </a: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perspectiva del usuario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 sus necesidades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809625" y="5248275"/>
            <a:ext cx="93020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Estructura jerárquica que descompone la calidad en </a:t>
            </a: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tres niveles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facilitar la evaluación</a:t>
            </a:r>
            <a:endParaRPr lang="en-US" sz="1500" dirty="0"/>
          </a:p>
        </p:txBody>
      </p:sp>
      <p:sp>
        <p:nvSpPr>
          <p:cNvPr id="22" name="Text 8"/>
          <p:cNvSpPr/>
          <p:nvPr/>
        </p:nvSpPr>
        <p:spPr>
          <a:xfrm>
            <a:off x="809625" y="5772150"/>
            <a:ext cx="58705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Busca </a:t>
            </a: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reducir la brecha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entre usuarios y desarrolladores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047750"/>
            <a:ext cx="11620500" cy="2381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657600"/>
            <a:ext cx="3771900" cy="2552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" y="38100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13" y="3943350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050" y="3657600"/>
            <a:ext cx="3771900" cy="2552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2450" y="38100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39433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4350" y="3657600"/>
            <a:ext cx="3771900" cy="2552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6750" y="38100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58200" y="3943350"/>
            <a:ext cx="228600" cy="3048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Modelo de McCall: Estructura Jerárquica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1200150" y="3943350"/>
            <a:ext cx="169253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Capacidades</a:t>
            </a:r>
            <a:endParaRPr lang="en-US" sz="1800" dirty="0"/>
          </a:p>
        </p:txBody>
      </p:sp>
      <p:sp>
        <p:nvSpPr>
          <p:cNvPr id="16" name="Text 2"/>
          <p:cNvSpPr/>
          <p:nvPr/>
        </p:nvSpPr>
        <p:spPr>
          <a:xfrm>
            <a:off x="438150" y="4495800"/>
            <a:ext cx="270605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Visión Externa del Software</a:t>
            </a:r>
            <a:endParaRPr lang="en-US" sz="1350" dirty="0"/>
          </a:p>
        </p:txBody>
      </p:sp>
      <p:sp>
        <p:nvSpPr>
          <p:cNvPr id="17" name="Text 3"/>
          <p:cNvSpPr/>
          <p:nvPr/>
        </p:nvSpPr>
        <p:spPr>
          <a:xfrm>
            <a:off x="476250" y="480060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Operación: Características operativas</a:t>
            </a:r>
            <a:endParaRPr lang="en-US" sz="1200" dirty="0"/>
          </a:p>
        </p:txBody>
      </p:sp>
      <p:sp>
        <p:nvSpPr>
          <p:cNvPr id="18" name="Text 4"/>
          <p:cNvSpPr/>
          <p:nvPr/>
        </p:nvSpPr>
        <p:spPr>
          <a:xfrm>
            <a:off x="476250" y="506730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Transición: Adaptabilidad a nuevos entornos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476250" y="533400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Revisión: Capacidad de cambio del software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5124450" y="3943350"/>
            <a:ext cx="260693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Factores de Calidad</a:t>
            </a:r>
            <a:endParaRPr lang="en-US" sz="1800" dirty="0"/>
          </a:p>
        </p:txBody>
      </p:sp>
      <p:sp>
        <p:nvSpPr>
          <p:cNvPr id="21" name="Text 7"/>
          <p:cNvSpPr/>
          <p:nvPr/>
        </p:nvSpPr>
        <p:spPr>
          <a:xfrm>
            <a:off x="4362450" y="4495800"/>
            <a:ext cx="347525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Atributos que influyen en la calidad</a:t>
            </a:r>
            <a:endParaRPr lang="en-US" sz="1350" dirty="0"/>
          </a:p>
        </p:txBody>
      </p:sp>
      <p:sp>
        <p:nvSpPr>
          <p:cNvPr id="22" name="Text 8"/>
          <p:cNvSpPr/>
          <p:nvPr/>
        </p:nvSpPr>
        <p:spPr>
          <a:xfrm>
            <a:off x="4362450" y="4800600"/>
            <a:ext cx="34671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Onze factores principales que se agrupan bajo las capacidades:</a:t>
            </a:r>
            <a:endParaRPr lang="en-US" sz="1350" dirty="0"/>
          </a:p>
        </p:txBody>
      </p:sp>
      <p:sp>
        <p:nvSpPr>
          <p:cNvPr id="23" name="Text 9"/>
          <p:cNvSpPr/>
          <p:nvPr/>
        </p:nvSpPr>
        <p:spPr>
          <a:xfrm>
            <a:off x="4400550" y="537210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Corrección, Fiabilidad, Eficiencia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4400550" y="560070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Integridad, Usabilidad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4400550" y="582930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de mantenimiento, etc.</a:t>
            </a:r>
            <a:endParaRPr lang="en-US" sz="1200" dirty="0"/>
          </a:p>
        </p:txBody>
      </p:sp>
      <p:sp>
        <p:nvSpPr>
          <p:cNvPr id="26" name="Text 12"/>
          <p:cNvSpPr/>
          <p:nvPr/>
        </p:nvSpPr>
        <p:spPr>
          <a:xfrm>
            <a:off x="9048750" y="3943350"/>
            <a:ext cx="254621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Criterios y Métricas</a:t>
            </a:r>
            <a:endParaRPr lang="en-US" sz="1800" dirty="0"/>
          </a:p>
        </p:txBody>
      </p:sp>
      <p:sp>
        <p:nvSpPr>
          <p:cNvPr id="27" name="Text 13"/>
          <p:cNvSpPr/>
          <p:nvPr/>
        </p:nvSpPr>
        <p:spPr>
          <a:xfrm>
            <a:off x="8286750" y="4495800"/>
            <a:ext cx="26372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Visión Interna del Software</a:t>
            </a:r>
            <a:endParaRPr lang="en-US" sz="1350" dirty="0"/>
          </a:p>
        </p:txBody>
      </p:sp>
      <p:sp>
        <p:nvSpPr>
          <p:cNvPr id="28" name="Text 14"/>
          <p:cNvSpPr/>
          <p:nvPr/>
        </p:nvSpPr>
        <p:spPr>
          <a:xfrm>
            <a:off x="8286750" y="4800600"/>
            <a:ext cx="34671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evaluar el producto a través de métricas que cuantifican la medida en que el sistema posee una característica específica.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1371600"/>
            <a:ext cx="3835301" cy="4248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" y="1514475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1571625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75" y="2562225"/>
            <a:ext cx="1087785" cy="1371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25" y="31718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6410" y="2562225"/>
            <a:ext cx="1087785" cy="1371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1660" y="317182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9445" y="2562225"/>
            <a:ext cx="1087785" cy="1371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4695" y="3171825"/>
            <a:ext cx="1714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375" y="4029075"/>
            <a:ext cx="1087785" cy="1371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625" y="4638675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6410" y="4029075"/>
            <a:ext cx="1087785" cy="1371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11660" y="4638675"/>
            <a:ext cx="952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78201" y="1371600"/>
            <a:ext cx="3835450" cy="42481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21076" y="1514475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6326" y="1571625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21076" y="2562225"/>
            <a:ext cx="1087934" cy="16383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16326" y="33051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04259" y="2562225"/>
            <a:ext cx="1087934" cy="1638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99509" y="3305175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87443" y="2562225"/>
            <a:ext cx="1087934" cy="1638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82693" y="3305175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21076" y="4295775"/>
            <a:ext cx="1087934" cy="1181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416326" y="4810125"/>
            <a:ext cx="1714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6050" y="1371600"/>
            <a:ext cx="3835301" cy="42481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08925" y="1514475"/>
            <a:ext cx="381000" cy="381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04175" y="1571625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8925" y="2333625"/>
            <a:ext cx="1087785" cy="13716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04175" y="2943225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91960" y="2333625"/>
            <a:ext cx="1087785" cy="13716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587210" y="2943225"/>
            <a:ext cx="114300" cy="1524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Modelo de McCall: Factores de Calidad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190500" y="952500"/>
            <a:ext cx="1417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modelo de McCall identifica once factores de calidad que se agrupan bajo tres capacidades principales:</a:t>
            </a:r>
            <a:endParaRPr lang="en-US" sz="1500" dirty="0"/>
          </a:p>
        </p:txBody>
      </p:sp>
      <p:sp>
        <p:nvSpPr>
          <p:cNvPr id="37" name="Text 2"/>
          <p:cNvSpPr/>
          <p:nvPr/>
        </p:nvSpPr>
        <p:spPr>
          <a:xfrm>
            <a:off x="857250" y="1552575"/>
            <a:ext cx="135677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Operación</a:t>
            </a:r>
            <a:endParaRPr lang="en-US" sz="1800" dirty="0"/>
          </a:p>
        </p:txBody>
      </p:sp>
      <p:sp>
        <p:nvSpPr>
          <p:cNvPr id="38" name="Text 3"/>
          <p:cNvSpPr/>
          <p:nvPr/>
        </p:nvSpPr>
        <p:spPr>
          <a:xfrm>
            <a:off x="333375" y="1990725"/>
            <a:ext cx="354955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Relacionada con las características operativas del software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676275" y="2752725"/>
            <a:ext cx="10051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Corrección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676275" y="2981325"/>
            <a:ext cx="83760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Grado en que el programa satisface su especificación</a:t>
            </a:r>
            <a:endParaRPr lang="en-US" sz="1050" dirty="0"/>
          </a:p>
        </p:txBody>
      </p:sp>
      <p:sp>
        <p:nvSpPr>
          <p:cNvPr id="41" name="Text 6"/>
          <p:cNvSpPr/>
          <p:nvPr/>
        </p:nvSpPr>
        <p:spPr>
          <a:xfrm>
            <a:off x="1859310" y="2657475"/>
            <a:ext cx="85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1859310" y="2886075"/>
            <a:ext cx="7112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para realizar su función con exactitud</a:t>
            </a:r>
            <a:endParaRPr lang="en-US" sz="1050" dirty="0"/>
          </a:p>
        </p:txBody>
      </p:sp>
      <p:sp>
        <p:nvSpPr>
          <p:cNvPr id="43" name="Text 8"/>
          <p:cNvSpPr/>
          <p:nvPr/>
        </p:nvSpPr>
        <p:spPr>
          <a:xfrm>
            <a:off x="3061395" y="2752725"/>
            <a:ext cx="8626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3061395" y="2981325"/>
            <a:ext cx="71884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Recursos informáticos y de código necesarios</a:t>
            </a:r>
            <a:endParaRPr lang="en-US" sz="1050" dirty="0"/>
          </a:p>
        </p:txBody>
      </p:sp>
      <p:sp>
        <p:nvSpPr>
          <p:cNvPr id="45" name="Text 10"/>
          <p:cNvSpPr/>
          <p:nvPr/>
        </p:nvSpPr>
        <p:spPr>
          <a:xfrm>
            <a:off x="657225" y="4219575"/>
            <a:ext cx="8840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Integridad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657225" y="4448175"/>
            <a:ext cx="736699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 de acceso no autorizado al software</a:t>
            </a:r>
            <a:endParaRPr lang="en-US" sz="1050" dirty="0"/>
          </a:p>
        </p:txBody>
      </p:sp>
      <p:sp>
        <p:nvSpPr>
          <p:cNvPr id="47" name="Text 12"/>
          <p:cNvSpPr/>
          <p:nvPr/>
        </p:nvSpPr>
        <p:spPr>
          <a:xfrm>
            <a:off x="1802160" y="4124325"/>
            <a:ext cx="924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1802160" y="4352925"/>
            <a:ext cx="770632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Esfuerzo para aprender a operar el sistema</a:t>
            </a:r>
            <a:endParaRPr lang="en-US" sz="1050" dirty="0"/>
          </a:p>
        </p:txBody>
      </p:sp>
      <p:sp>
        <p:nvSpPr>
          <p:cNvPr id="49" name="Text 14"/>
          <p:cNvSpPr/>
          <p:nvPr/>
        </p:nvSpPr>
        <p:spPr>
          <a:xfrm>
            <a:off x="4844951" y="1552575"/>
            <a:ext cx="137213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Transición</a:t>
            </a:r>
            <a:endParaRPr lang="en-US" sz="1800" dirty="0"/>
          </a:p>
        </p:txBody>
      </p:sp>
      <p:sp>
        <p:nvSpPr>
          <p:cNvPr id="50" name="Text 15"/>
          <p:cNvSpPr/>
          <p:nvPr/>
        </p:nvSpPr>
        <p:spPr>
          <a:xfrm>
            <a:off x="4321076" y="1990725"/>
            <a:ext cx="354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Referente a la adaptabilidad del software a nuevos entornos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4663976" y="2867025"/>
            <a:ext cx="108376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de mantenimiento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4663976" y="3324225"/>
            <a:ext cx="108376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Esfuerzo para localizar y arreglar errores</a:t>
            </a:r>
            <a:endParaRPr lang="en-US" sz="1050" dirty="0"/>
          </a:p>
        </p:txBody>
      </p:sp>
      <p:sp>
        <p:nvSpPr>
          <p:cNvPr id="53" name="Text 18"/>
          <p:cNvSpPr/>
          <p:nvPr/>
        </p:nvSpPr>
        <p:spPr>
          <a:xfrm>
            <a:off x="5828109" y="2886075"/>
            <a:ext cx="10853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Flexibilidad</a:t>
            </a:r>
            <a:endParaRPr lang="en-US" sz="1200" dirty="0"/>
          </a:p>
        </p:txBody>
      </p:sp>
      <p:sp>
        <p:nvSpPr>
          <p:cNvPr id="54" name="Text 19"/>
          <p:cNvSpPr/>
          <p:nvPr/>
        </p:nvSpPr>
        <p:spPr>
          <a:xfrm>
            <a:off x="5828109" y="3114675"/>
            <a:ext cx="904429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Esfuerzo para modificar un programa en funcionamiento</a:t>
            </a:r>
            <a:endParaRPr lang="en-US" sz="1050" dirty="0"/>
          </a:p>
        </p:txBody>
      </p:sp>
      <p:sp>
        <p:nvSpPr>
          <p:cNvPr id="55" name="Text 20"/>
          <p:cNvSpPr/>
          <p:nvPr/>
        </p:nvSpPr>
        <p:spPr>
          <a:xfrm>
            <a:off x="7030343" y="2657475"/>
            <a:ext cx="66064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de prueba</a:t>
            </a:r>
            <a:endParaRPr lang="en-US" sz="1200" dirty="0"/>
          </a:p>
        </p:txBody>
      </p:sp>
      <p:sp>
        <p:nvSpPr>
          <p:cNvPr id="56" name="Text 21"/>
          <p:cNvSpPr/>
          <p:nvPr/>
        </p:nvSpPr>
        <p:spPr>
          <a:xfrm>
            <a:off x="7030343" y="3343275"/>
            <a:ext cx="660648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Esfuerzo para probar el programa</a:t>
            </a:r>
            <a:endParaRPr lang="en-US" sz="1050" dirty="0"/>
          </a:p>
        </p:txBody>
      </p:sp>
      <p:sp>
        <p:nvSpPr>
          <p:cNvPr id="57" name="Text 22"/>
          <p:cNvSpPr/>
          <p:nvPr/>
        </p:nvSpPr>
        <p:spPr>
          <a:xfrm>
            <a:off x="4683026" y="4391025"/>
            <a:ext cx="10567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58" name="Text 23"/>
          <p:cNvSpPr/>
          <p:nvPr/>
        </p:nvSpPr>
        <p:spPr>
          <a:xfrm>
            <a:off x="4683026" y="4619625"/>
            <a:ext cx="880616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Esfuerzo para transferir el programa a otro entorno</a:t>
            </a:r>
            <a:endParaRPr lang="en-US" sz="1050" dirty="0"/>
          </a:p>
        </p:txBody>
      </p:sp>
      <p:sp>
        <p:nvSpPr>
          <p:cNvPr id="59" name="Text 24"/>
          <p:cNvSpPr/>
          <p:nvPr/>
        </p:nvSpPr>
        <p:spPr>
          <a:xfrm>
            <a:off x="8832800" y="1552575"/>
            <a:ext cx="114335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Revisión</a:t>
            </a:r>
            <a:endParaRPr lang="en-US" sz="1800" dirty="0"/>
          </a:p>
        </p:txBody>
      </p:sp>
      <p:sp>
        <p:nvSpPr>
          <p:cNvPr id="60" name="Text 25"/>
          <p:cNvSpPr/>
          <p:nvPr/>
        </p:nvSpPr>
        <p:spPr>
          <a:xfrm>
            <a:off x="8308925" y="1990725"/>
            <a:ext cx="42594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Vinculada a la capacidad de cambio del software</a:t>
            </a:r>
            <a:endParaRPr lang="en-US" sz="1200" dirty="0"/>
          </a:p>
        </p:txBody>
      </p:sp>
      <p:sp>
        <p:nvSpPr>
          <p:cNvPr id="61" name="Text 26"/>
          <p:cNvSpPr/>
          <p:nvPr/>
        </p:nvSpPr>
        <p:spPr>
          <a:xfrm>
            <a:off x="8651825" y="2428875"/>
            <a:ext cx="113817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Reusabilidad</a:t>
            </a:r>
            <a:endParaRPr lang="en-US" sz="1200" dirty="0"/>
          </a:p>
        </p:txBody>
      </p:sp>
      <p:sp>
        <p:nvSpPr>
          <p:cNvPr id="62" name="Text 27"/>
          <p:cNvSpPr/>
          <p:nvPr/>
        </p:nvSpPr>
        <p:spPr>
          <a:xfrm>
            <a:off x="8651825" y="2657475"/>
            <a:ext cx="948482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Grado en que se puede emplearse en otras aplicaciones</a:t>
            </a:r>
            <a:endParaRPr lang="en-US" sz="1050" dirty="0"/>
          </a:p>
        </p:txBody>
      </p:sp>
      <p:sp>
        <p:nvSpPr>
          <p:cNvPr id="63" name="Text 28"/>
          <p:cNvSpPr/>
          <p:nvPr/>
        </p:nvSpPr>
        <p:spPr>
          <a:xfrm>
            <a:off x="9796760" y="2619375"/>
            <a:ext cx="148357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Interoperabilidad</a:t>
            </a:r>
            <a:endParaRPr lang="en-US" sz="1200" dirty="0"/>
          </a:p>
        </p:txBody>
      </p:sp>
      <p:sp>
        <p:nvSpPr>
          <p:cNvPr id="64" name="Text 29"/>
          <p:cNvSpPr/>
          <p:nvPr/>
        </p:nvSpPr>
        <p:spPr>
          <a:xfrm>
            <a:off x="9796760" y="2847975"/>
            <a:ext cx="123631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Esfuerzo para acoplar un sistema con otro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08585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1504950"/>
            <a:ext cx="5619750" cy="91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169545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" y="18097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562225"/>
            <a:ext cx="5619750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2752725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550" y="286702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619500"/>
            <a:ext cx="5619750" cy="914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50" y="38100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075" y="392430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676775"/>
            <a:ext cx="5619750" cy="914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867275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4981575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6500" y="108585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500" y="1504950"/>
            <a:ext cx="5619750" cy="914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1695450"/>
            <a:ext cx="3810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0825" y="180975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500" y="2562225"/>
            <a:ext cx="5619750" cy="914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2752725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286702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500" y="3619500"/>
            <a:ext cx="5619750" cy="914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810000"/>
            <a:ext cx="38100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39243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" y="6210300"/>
            <a:ext cx="11430000" cy="5524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3875" y="6391275"/>
            <a:ext cx="133350" cy="1714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Modelo de McCall: Ventajas y Desventajas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590550" y="1047750"/>
            <a:ext cx="5619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Ventajas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1000125" y="1695450"/>
            <a:ext cx="47148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 de calidad estándar:</a:t>
            </a: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Proporciona un conjunto preestablecido de factores de calidad</a:t>
            </a:r>
            <a:endParaRPr lang="en-US" sz="1350" dirty="0"/>
          </a:p>
        </p:txBody>
      </p:sp>
      <p:sp>
        <p:nvSpPr>
          <p:cNvPr id="32" name="Text 3"/>
          <p:cNvSpPr/>
          <p:nvPr/>
        </p:nvSpPr>
        <p:spPr>
          <a:xfrm>
            <a:off x="1000125" y="2752725"/>
            <a:ext cx="47148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Reutilizable:</a:t>
            </a: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Puede emplearse para evaluar diferentes productos de software</a:t>
            </a:r>
            <a:endParaRPr lang="en-US" sz="1350" dirty="0"/>
          </a:p>
        </p:txBody>
      </p:sp>
      <p:sp>
        <p:nvSpPr>
          <p:cNvPr id="33" name="Text 4"/>
          <p:cNvSpPr/>
          <p:nvPr/>
        </p:nvSpPr>
        <p:spPr>
          <a:xfrm>
            <a:off x="1000125" y="3810000"/>
            <a:ext cx="47148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Enfoque en el producto final:</a:t>
            </a: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Identifica atributos clave desde la perspectiva del usuario</a:t>
            </a:r>
            <a:endParaRPr lang="en-US" sz="1350" dirty="0"/>
          </a:p>
        </p:txBody>
      </p:sp>
      <p:sp>
        <p:nvSpPr>
          <p:cNvPr id="34" name="Text 5"/>
          <p:cNvSpPr/>
          <p:nvPr/>
        </p:nvSpPr>
        <p:spPr>
          <a:xfrm>
            <a:off x="1000125" y="4867275"/>
            <a:ext cx="47148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Orientación para la adquisición:</a:t>
            </a: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Reduce la brecha entre usuarios y desarrolladores</a:t>
            </a:r>
            <a:endParaRPr lang="en-US" sz="1350" dirty="0"/>
          </a:p>
        </p:txBody>
      </p:sp>
      <p:sp>
        <p:nvSpPr>
          <p:cNvPr id="35" name="Text 6"/>
          <p:cNvSpPr/>
          <p:nvPr/>
        </p:nvSpPr>
        <p:spPr>
          <a:xfrm>
            <a:off x="6591300" y="1047750"/>
            <a:ext cx="5619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Desventajas</a:t>
            </a:r>
            <a:endParaRPr lang="en-US" sz="1800" dirty="0"/>
          </a:p>
        </p:txBody>
      </p:sp>
      <p:sp>
        <p:nvSpPr>
          <p:cNvPr id="36" name="Text 7"/>
          <p:cNvSpPr/>
          <p:nvPr/>
        </p:nvSpPr>
        <p:spPr>
          <a:xfrm>
            <a:off x="7000875" y="1695450"/>
            <a:ext cx="47148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Fijo y rígido:</a:t>
            </a: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Implica criterios de evaluación idénticos para todo tipo de software</a:t>
            </a:r>
            <a:endParaRPr lang="en-US" sz="1350" dirty="0"/>
          </a:p>
        </p:txBody>
      </p:sp>
      <p:sp>
        <p:nvSpPr>
          <p:cNvPr id="37" name="Text 8"/>
          <p:cNvSpPr/>
          <p:nvPr/>
        </p:nvSpPr>
        <p:spPr>
          <a:xfrm>
            <a:off x="7000875" y="2752725"/>
            <a:ext cx="47148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Relación no lineal:</a:t>
            </a: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 existe relación directa entre valores métricos y características</a:t>
            </a:r>
            <a:endParaRPr lang="en-US" sz="1350" dirty="0"/>
          </a:p>
        </p:txBody>
      </p:sp>
      <p:sp>
        <p:nvSpPr>
          <p:cNvPr id="38" name="Text 9"/>
          <p:cNvSpPr/>
          <p:nvPr/>
        </p:nvSpPr>
        <p:spPr>
          <a:xfrm>
            <a:off x="7000875" y="3810000"/>
            <a:ext cx="47148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Dificultad de medición:</a:t>
            </a: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Los factores de calidad pueden ser difíciles de medir</a:t>
            </a:r>
            <a:endParaRPr lang="en-US" sz="1350" dirty="0"/>
          </a:p>
        </p:txBody>
      </p:sp>
      <p:sp>
        <p:nvSpPr>
          <p:cNvPr id="39" name="Text 10"/>
          <p:cNvSpPr/>
          <p:nvPr/>
        </p:nvSpPr>
        <p:spPr>
          <a:xfrm>
            <a:off x="733425" y="6353175"/>
            <a:ext cx="1337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pesar de sus limitaciones, el modelo de McCall sigue siendo valioso como marco conceptual para evaluar la calidad del software.</a:t>
            </a:r>
            <a:endParaRPr lang="en-US" sz="13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047750"/>
            <a:ext cx="11620500" cy="2019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71475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63" y="3800475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333875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4196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981575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5067300"/>
            <a:ext cx="285750" cy="3048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Modelo de Boehm (1978): Contexto y Definición</a:t>
            </a:r>
            <a:endParaRPr lang="en-US" sz="2700" dirty="0"/>
          </a:p>
        </p:txBody>
      </p:sp>
      <p:sp>
        <p:nvSpPr>
          <p:cNvPr id="12" name="Text 1"/>
          <p:cNvSpPr/>
          <p:nvPr/>
        </p:nvSpPr>
        <p:spPr>
          <a:xfrm>
            <a:off x="476250" y="1238250"/>
            <a:ext cx="1123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Contexto y Definición</a:t>
            </a:r>
            <a:endParaRPr lang="en-US" sz="1800" dirty="0"/>
          </a:p>
        </p:txBody>
      </p:sp>
      <p:sp>
        <p:nvSpPr>
          <p:cNvPr id="13" name="Text 2"/>
          <p:cNvSpPr/>
          <p:nvPr/>
        </p:nvSpPr>
        <p:spPr>
          <a:xfrm>
            <a:off x="476250" y="1657350"/>
            <a:ext cx="11239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modelo de calidad de software propuesto por Barry Boehm en 1978 representa una evolución significativa en la comprensión y evaluación de la calidad del software.</a:t>
            </a:r>
            <a:endParaRPr lang="en-US" sz="1500" dirty="0"/>
          </a:p>
        </p:txBody>
      </p:sp>
      <p:sp>
        <p:nvSpPr>
          <p:cNvPr id="14" name="Text 3"/>
          <p:cNvSpPr/>
          <p:nvPr/>
        </p:nvSpPr>
        <p:spPr>
          <a:xfrm>
            <a:off x="476250" y="2343150"/>
            <a:ext cx="11239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Boehm define la calidad en términos de atributos cualitativos y métricas, pero introduce una estructura jerárquica distintaiva para su análisis.</a:t>
            </a:r>
            <a:endParaRPr lang="en-US" sz="1500" dirty="0"/>
          </a:p>
        </p:txBody>
      </p:sp>
      <p:sp>
        <p:nvSpPr>
          <p:cNvPr id="15" name="Text 4"/>
          <p:cNvSpPr/>
          <p:nvPr/>
        </p:nvSpPr>
        <p:spPr>
          <a:xfrm>
            <a:off x="285750" y="3257550"/>
            <a:ext cx="1162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Evolución respecto a McCall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952500" y="3819525"/>
            <a:ext cx="122495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McCall se centraba en la perspectiva del usuario, mientras que Boehm introduce una estructura jerárquica más detallada</a:t>
            </a:r>
            <a:endParaRPr lang="en-US" sz="1500" dirty="0"/>
          </a:p>
        </p:txBody>
      </p:sp>
      <p:sp>
        <p:nvSpPr>
          <p:cNvPr id="17" name="Text 6"/>
          <p:cNvSpPr/>
          <p:nvPr/>
        </p:nvSpPr>
        <p:spPr>
          <a:xfrm>
            <a:off x="952500" y="4438650"/>
            <a:ext cx="110929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Boehm enfatiza la importancia del usuario y sus expectativas, pero con una visión más técnica y estructurada</a:t>
            </a:r>
            <a:endParaRPr lang="en-US" sz="1500" dirty="0"/>
          </a:p>
        </p:txBody>
      </p:sp>
      <p:sp>
        <p:nvSpPr>
          <p:cNvPr id="18" name="Text 7"/>
          <p:cNvSpPr/>
          <p:nvPr/>
        </p:nvSpPr>
        <p:spPr>
          <a:xfrm>
            <a:off x="952500" y="4953000"/>
            <a:ext cx="10953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Boehm integra el desarrollo del software con el mantenimiento, lo que lo hace particularmente relevante para el ciclo de vida completo del producto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" y="750269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09600"/>
            <a:ext cx="115824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30" y="2464769"/>
            <a:ext cx="1143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30" y="2464769"/>
            <a:ext cx="28575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380" y="6436694"/>
            <a:ext cx="1714500" cy="28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0305" y="5798519"/>
            <a:ext cx="28575" cy="666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8380" y="2464769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880" y="5798519"/>
            <a:ext cx="666750" cy="666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5230" y="2198069"/>
            <a:ext cx="10972800" cy="1371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830" y="2436194"/>
            <a:ext cx="3238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036E7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25230" y="3798269"/>
            <a:ext cx="5372100" cy="2857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830" y="4064969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830" y="4522169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830" y="5093669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830" y="5436569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830" y="5779469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>
            <a:clrChange>
              <a:clrFrom>
                <a:srgbClr val="E6E6E6">
                  <a:alpha val="90196"/>
                </a:srgbClr>
              </a:clrFrom>
              <a:clrTo>
                <a:srgbClr val="E6E6E6">
                  <a:alpha val="0"/>
                </a:srgbClr>
              </a:clrTo>
            </a:clrChange>
            <a:duotone>
              <a:prstClr val="black"/>
              <a:srgbClr val="036E7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225930" y="3798269"/>
            <a:ext cx="5372100" cy="2857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54530" y="4064969"/>
            <a:ext cx="257175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4530" y="4522169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4530" y="5093669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4530" y="5665169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4530" y="6008069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30" y="7532069"/>
            <a:ext cx="12192000" cy="76200"/>
          </a:xfrm>
          <a:prstGeom prst="rect">
            <a:avLst/>
          </a:prstGeom>
        </p:spPr>
      </p:pic>
      <p:sp>
        <p:nvSpPr>
          <p:cNvPr id="27" name="Text 1"/>
          <p:cNvSpPr/>
          <p:nvPr/>
        </p:nvSpPr>
        <p:spPr>
          <a:xfrm>
            <a:off x="1330080" y="2426669"/>
            <a:ext cx="100393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Definición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1330080" y="2807669"/>
            <a:ext cx="100393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Los modelos de calidad del software son marcos estructurados que proporcionan un conjunto de principios, criterios y métricas para evaluar, medir y mejorar la calidad del software a lo largo de su ciclo de vida.</a:t>
            </a:r>
            <a:endParaRPr lang="en-US" sz="1350" dirty="0"/>
          </a:p>
        </p:txBody>
      </p:sp>
      <p:sp>
        <p:nvSpPr>
          <p:cNvPr id="29" name="Text 3"/>
          <p:cNvSpPr/>
          <p:nvPr/>
        </p:nvSpPr>
        <p:spPr>
          <a:xfrm>
            <a:off x="1196730" y="4026869"/>
            <a:ext cx="58978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Componentes Principales</a:t>
            </a:r>
            <a:endParaRPr lang="en-US" sz="1800" dirty="0"/>
          </a:p>
        </p:txBody>
      </p:sp>
      <p:sp>
        <p:nvSpPr>
          <p:cNvPr id="30" name="Text 4"/>
          <p:cNvSpPr/>
          <p:nvPr/>
        </p:nvSpPr>
        <p:spPr>
          <a:xfrm>
            <a:off x="1120530" y="4484069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Principios: Valores base que guían la evaluación de la calidad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1120530" y="5055569"/>
            <a:ext cx="51334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Criterios: Estándares específicos para evaluar la calidad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1120530" y="5398469"/>
            <a:ext cx="520082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Métricas: Indicadores cuantitativos para medir la calidad</a:t>
            </a:r>
            <a:endParaRPr lang="en-US" sz="1200" dirty="0"/>
          </a:p>
        </p:txBody>
      </p:sp>
      <p:sp>
        <p:nvSpPr>
          <p:cNvPr id="33" name="Text 7"/>
          <p:cNvSpPr/>
          <p:nvPr/>
        </p:nvSpPr>
        <p:spPr>
          <a:xfrm>
            <a:off x="1120530" y="5741369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Procedimientos: Pasos y actividades para implementar la evaluación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6826005" y="4026869"/>
            <a:ext cx="58978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Beneficios de los Modelos</a:t>
            </a:r>
            <a:endParaRPr lang="en-US" sz="1800" dirty="0"/>
          </a:p>
        </p:txBody>
      </p:sp>
      <p:sp>
        <p:nvSpPr>
          <p:cNvPr id="35" name="Text 9"/>
          <p:cNvSpPr/>
          <p:nvPr/>
        </p:nvSpPr>
        <p:spPr>
          <a:xfrm>
            <a:off x="6721230" y="4484069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Estandarización: Permite a las organizaciones estandarizar sus procesos y productos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6721230" y="5055569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Cumplimiento: Asegura que los productos cumplan con requisitos y expectativas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6721230" y="5627069"/>
            <a:ext cx="5567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Mejora continua: Facilita la identificación de áreas de mejora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6721230" y="5969969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Áreas de aplicación: Adaptables a diferentes contextos y sectores</a:t>
            </a:r>
            <a:endParaRPr lang="en-US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AD55B-7766-6CD0-B8D4-DDA62B020D72}"/>
              </a:ext>
            </a:extLst>
          </p:cNvPr>
          <p:cNvSpPr/>
          <p:nvPr/>
        </p:nvSpPr>
        <p:spPr>
          <a:xfrm>
            <a:off x="0" y="-19050"/>
            <a:ext cx="12192000" cy="1905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Calidad del Software</a:t>
            </a:r>
            <a:endParaRPr lang="en-US" sz="2700" dirty="0">
              <a:solidFill>
                <a:schemeClr val="bg1"/>
              </a:solidFill>
            </a:endParaRPr>
          </a:p>
        </p:txBody>
      </p:sp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1104900"/>
            <a:ext cx="914400" cy="38100"/>
          </a:xfrm>
          <a:prstGeom prst="rect">
            <a:avLst/>
          </a:prstGeom>
        </p:spPr>
      </p:pic>
      <p:pic>
        <p:nvPicPr>
          <p:cNvPr id="42" name="Picture 41" descr="A green check mark on a white circle&#10;&#10;AI-generated content may be incorrect.">
            <a:extLst>
              <a:ext uri="{FF2B5EF4-FFF2-40B4-BE49-F238E27FC236}">
                <a16:creationId xmlns:a16="http://schemas.microsoft.com/office/drawing/2014/main" id="{ABA8C76C-A907-DA20-826F-E5E501090B3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26058" y="-44694"/>
            <a:ext cx="1930644" cy="1930644"/>
          </a:xfrm>
          <a:prstGeom prst="rect">
            <a:avLst/>
          </a:prstGeom>
        </p:spPr>
      </p:pic>
      <p:sp>
        <p:nvSpPr>
          <p:cNvPr id="43" name="Text 8"/>
          <p:cNvSpPr/>
          <p:nvPr/>
        </p:nvSpPr>
        <p:spPr>
          <a:xfrm>
            <a:off x="872880" y="6889246"/>
            <a:ext cx="28932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</a:t>
            </a: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 </a:t>
            </a:r>
            <a:r>
              <a:rPr lang="en-US" sz="1200" dirty="0" err="1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calidad</a:t>
            </a: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del software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9801079" y="6889246"/>
            <a:ext cx="20877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dlgambo1@espe.edu.ec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913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952500"/>
            <a:ext cx="11811000" cy="1257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" y="1533525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" y="1647825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" y="2352675"/>
            <a:ext cx="11811000" cy="2971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375" y="30480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675" y="31623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2200" y="30480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0" y="31623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375" y="390525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150" y="4019550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390525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67450" y="4019550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3375" y="46482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7675" y="47625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500" y="5467350"/>
            <a:ext cx="11811000" cy="1485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3375" y="6162675"/>
            <a:ext cx="3810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675" y="627697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25826" y="6162675"/>
            <a:ext cx="3810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40126" y="6276975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18425" y="6162675"/>
            <a:ext cx="3810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51775" y="6276975"/>
            <a:ext cx="1143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Modelo de Boehm: Estructura de Características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333375" y="1095375"/>
            <a:ext cx="11525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Características de Alto Nivel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857250" y="1476375"/>
            <a:ext cx="45663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Utilidad General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857250" y="1743075"/>
            <a:ext cx="54796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medida en que el software satisface las necesidades del usuario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333375" y="2495550"/>
            <a:ext cx="11525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Características de Nivel Intermedio</a:t>
            </a:r>
            <a:endParaRPr lang="en-US" sz="1800" dirty="0"/>
          </a:p>
        </p:txBody>
      </p:sp>
      <p:sp>
        <p:nvSpPr>
          <p:cNvPr id="30" name="Text 5"/>
          <p:cNvSpPr/>
          <p:nvPr/>
        </p:nvSpPr>
        <p:spPr>
          <a:xfrm>
            <a:off x="857250" y="2990850"/>
            <a:ext cx="38543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Portabilidad</a:t>
            </a:r>
            <a:endParaRPr lang="en-US" sz="1500" dirty="0"/>
          </a:p>
        </p:txBody>
      </p:sp>
      <p:sp>
        <p:nvSpPr>
          <p:cNvPr id="31" name="Text 6"/>
          <p:cNvSpPr/>
          <p:nvPr/>
        </p:nvSpPr>
        <p:spPr>
          <a:xfrm>
            <a:off x="857250" y="3257550"/>
            <a:ext cx="46252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para transferir el software a diferentes entornos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6696075" y="2876550"/>
            <a:ext cx="516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Fiabilidad</a:t>
            </a:r>
            <a:endParaRPr lang="en-US" sz="1500" dirty="0"/>
          </a:p>
        </p:txBody>
      </p:sp>
      <p:sp>
        <p:nvSpPr>
          <p:cNvPr id="33" name="Text 8"/>
          <p:cNvSpPr/>
          <p:nvPr/>
        </p:nvSpPr>
        <p:spPr>
          <a:xfrm>
            <a:off x="6696075" y="3143250"/>
            <a:ext cx="5162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para realizar funciones sin fallos durante un período determinado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857250" y="3848100"/>
            <a:ext cx="39137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</a:t>
            </a:r>
            <a:endParaRPr lang="en-US" sz="1500" dirty="0"/>
          </a:p>
        </p:txBody>
      </p:sp>
      <p:sp>
        <p:nvSpPr>
          <p:cNvPr id="35" name="Text 10"/>
          <p:cNvSpPr/>
          <p:nvPr/>
        </p:nvSpPr>
        <p:spPr>
          <a:xfrm>
            <a:off x="857250" y="4114800"/>
            <a:ext cx="4696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Cantidad de recursos informáticos y de código necesarios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6696075" y="3848100"/>
            <a:ext cx="36427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Usabilidad</a:t>
            </a:r>
            <a:endParaRPr lang="en-US" sz="1500" dirty="0"/>
          </a:p>
        </p:txBody>
      </p:sp>
      <p:sp>
        <p:nvSpPr>
          <p:cNvPr id="37" name="Text 12"/>
          <p:cNvSpPr/>
          <p:nvPr/>
        </p:nvSpPr>
        <p:spPr>
          <a:xfrm>
            <a:off x="6696075" y="4114800"/>
            <a:ext cx="4371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Esfuerzo necesario para aprender a operar el sistema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857250" y="4591050"/>
            <a:ext cx="44806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Mantenibilidad</a:t>
            </a:r>
            <a:endParaRPr lang="en-US" sz="1500" dirty="0"/>
          </a:p>
        </p:txBody>
      </p:sp>
      <p:sp>
        <p:nvSpPr>
          <p:cNvPr id="39" name="Text 14"/>
          <p:cNvSpPr/>
          <p:nvPr/>
        </p:nvSpPr>
        <p:spPr>
          <a:xfrm>
            <a:off x="857250" y="4857750"/>
            <a:ext cx="53767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para localizar y corregir errores o realizar modificaciones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333375" y="5610225"/>
            <a:ext cx="11525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Características Primitivas</a:t>
            </a:r>
            <a:endParaRPr lang="en-US" sz="1800" dirty="0"/>
          </a:p>
        </p:txBody>
      </p:sp>
      <p:sp>
        <p:nvSpPr>
          <p:cNvPr id="41" name="Text 16"/>
          <p:cNvSpPr/>
          <p:nvPr/>
        </p:nvSpPr>
        <p:spPr>
          <a:xfrm>
            <a:off x="857250" y="5991225"/>
            <a:ext cx="38594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Independencia del Dispositivo</a:t>
            </a:r>
            <a:endParaRPr lang="en-US" sz="1500" dirty="0"/>
          </a:p>
        </p:txBody>
      </p:sp>
      <p:sp>
        <p:nvSpPr>
          <p:cNvPr id="42" name="Text 17"/>
          <p:cNvSpPr/>
          <p:nvPr/>
        </p:nvSpPr>
        <p:spPr>
          <a:xfrm>
            <a:off x="857250" y="6257925"/>
            <a:ext cx="321617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Grado en que el software está desacoplado del hardware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4749701" y="5991225"/>
            <a:ext cx="3216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Completitud</a:t>
            </a:r>
            <a:endParaRPr lang="en-US" sz="1500" dirty="0"/>
          </a:p>
        </p:txBody>
      </p:sp>
      <p:sp>
        <p:nvSpPr>
          <p:cNvPr id="44" name="Text 19"/>
          <p:cNvSpPr/>
          <p:nvPr/>
        </p:nvSpPr>
        <p:spPr>
          <a:xfrm>
            <a:off x="4749701" y="6257925"/>
            <a:ext cx="32163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Grado en que se ha logrado la implementación total de una función</a:t>
            </a:r>
            <a:endParaRPr lang="en-US" sz="1200" dirty="0"/>
          </a:p>
        </p:txBody>
      </p:sp>
      <p:sp>
        <p:nvSpPr>
          <p:cNvPr id="45" name="Text 20"/>
          <p:cNvSpPr/>
          <p:nvPr/>
        </p:nvSpPr>
        <p:spPr>
          <a:xfrm>
            <a:off x="8642300" y="6105525"/>
            <a:ext cx="25327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Exactitud</a:t>
            </a:r>
            <a:endParaRPr lang="en-US" sz="1500" dirty="0"/>
          </a:p>
        </p:txBody>
      </p:sp>
      <p:sp>
        <p:nvSpPr>
          <p:cNvPr id="46" name="Text 21"/>
          <p:cNvSpPr/>
          <p:nvPr/>
        </p:nvSpPr>
        <p:spPr>
          <a:xfrm>
            <a:off x="8642300" y="6372225"/>
            <a:ext cx="30393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Precisión de los cálculos y del control</a:t>
            </a:r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913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047750"/>
            <a:ext cx="11620500" cy="28670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026" y="2686050"/>
            <a:ext cx="666750" cy="6572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8426" y="2838450"/>
            <a:ext cx="3619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0576" y="2686050"/>
            <a:ext cx="590550" cy="6572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2976" y="2838450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7027" y="2686050"/>
            <a:ext cx="590550" cy="6572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9427" y="283845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750" y="4572000"/>
            <a:ext cx="11620500" cy="21050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250" y="47625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8196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250" y="5286375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7213" y="5343525"/>
            <a:ext cx="21907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6250" y="596265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5313" y="6019800"/>
            <a:ext cx="142875" cy="2667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Modelo de Boehm: Aplicación y Consideraciones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476250" y="1238250"/>
            <a:ext cx="1123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Enfoque de Boehm en la Calidad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476250" y="1657350"/>
            <a:ext cx="112395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modelo de Boehm se enfoca en las características operativas del software, su capacidad para soportar cambios y su adaptabilidad a nuevos entornos. Integra el desarrollo del software con el mantenimiento, lo que lo hace particularmente relevante para el ciclo de vida completo del producto.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068512" y="3457575"/>
            <a:ext cx="256192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Características operativas</a:t>
            </a:r>
            <a:endParaRPr lang="en-US" sz="1350" dirty="0"/>
          </a:p>
        </p:txBody>
      </p:sp>
      <p:sp>
        <p:nvSpPr>
          <p:cNvPr id="22" name="Text 4"/>
          <p:cNvSpPr/>
          <p:nvPr/>
        </p:nvSpPr>
        <p:spPr>
          <a:xfrm>
            <a:off x="4883735" y="3457575"/>
            <a:ext cx="24242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para cambios</a:t>
            </a:r>
            <a:endParaRPr lang="en-US" sz="1350" dirty="0"/>
          </a:p>
        </p:txBody>
      </p:sp>
      <p:sp>
        <p:nvSpPr>
          <p:cNvPr id="23" name="Text 5"/>
          <p:cNvSpPr/>
          <p:nvPr/>
        </p:nvSpPr>
        <p:spPr>
          <a:xfrm>
            <a:off x="9162202" y="3457575"/>
            <a:ext cx="13603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Adaptabilidad</a:t>
            </a: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285750" y="4152900"/>
            <a:ext cx="1162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Consideraciones y Limitaciones</a:t>
            </a:r>
            <a:endParaRPr lang="en-US" sz="1800" dirty="0"/>
          </a:p>
        </p:txBody>
      </p:sp>
      <p:sp>
        <p:nvSpPr>
          <p:cNvPr id="25" name="Text 7"/>
          <p:cNvSpPr/>
          <p:nvPr/>
        </p:nvSpPr>
        <p:spPr>
          <a:xfrm>
            <a:off x="1000125" y="4762500"/>
            <a:ext cx="87632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Costo y Tiempo: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Puede generar un análisis prolongado y ser costoso de implementar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1000125" y="5286375"/>
            <a:ext cx="107156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Proyectos de Gran Envergadura: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Funciona mejor en proyectos de gran tamaño, donde la inversión en análisis exhaustivo de la calidad puede justificarse</a:t>
            </a:r>
            <a:endParaRPr lang="en-US" sz="1500" dirty="0"/>
          </a:p>
        </p:txBody>
      </p:sp>
      <p:sp>
        <p:nvSpPr>
          <p:cNvPr id="27" name="Text 9"/>
          <p:cNvSpPr/>
          <p:nvPr/>
        </p:nvSpPr>
        <p:spPr>
          <a:xfrm>
            <a:off x="1000125" y="5962650"/>
            <a:ext cx="109911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Protocolo Estricto: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Requiere seguir un protocolo de manera estricta para asegurar su buen funcionamiento</a:t>
            </a:r>
            <a:endParaRPr lang="en-US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047750"/>
            <a:ext cx="11620500" cy="1943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67" y="32766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170" y="327660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5653" y="327660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4286250"/>
            <a:ext cx="5695950" cy="1600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50" y="4476750"/>
            <a:ext cx="25717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4286250"/>
            <a:ext cx="5695950" cy="1600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476750"/>
            <a:ext cx="228600" cy="3048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Estándar ISO/IEC 9126: Evolución a un Estándar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476250" y="1238250"/>
            <a:ext cx="1123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Origen y Propósito</a:t>
            </a:r>
            <a:endParaRPr lang="en-US" sz="1800" dirty="0"/>
          </a:p>
        </p:txBody>
      </p:sp>
      <p:sp>
        <p:nvSpPr>
          <p:cNvPr id="14" name="Text 2"/>
          <p:cNvSpPr/>
          <p:nvPr/>
        </p:nvSpPr>
        <p:spPr>
          <a:xfrm>
            <a:off x="476250" y="1657350"/>
            <a:ext cx="11239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norma ISO/IEC 9126, publicada en 1991 y revisada en 2001, representó un hito significativo al establecerse como el primer estándar internacional para la evaluación de la calidad del software.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476250" y="2266950"/>
            <a:ext cx="11239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 propósito principal fue proporcionar un marco común que permitiera a las organizaciones definir un modelo de calidad para sus productos de software.</a:t>
            </a:r>
            <a:endParaRPr lang="en-US" sz="1500" dirty="0"/>
          </a:p>
        </p:txBody>
      </p:sp>
      <p:sp>
        <p:nvSpPr>
          <p:cNvPr id="16" name="Text 4"/>
          <p:cNvSpPr/>
          <p:nvPr/>
        </p:nvSpPr>
        <p:spPr>
          <a:xfrm>
            <a:off x="239182" y="3771900"/>
            <a:ext cx="5588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McCall</a:t>
            </a:r>
            <a:endParaRPr lang="en-US" sz="1200" dirty="0"/>
          </a:p>
        </p:txBody>
      </p:sp>
      <p:sp>
        <p:nvSpPr>
          <p:cNvPr id="17" name="Text 5"/>
          <p:cNvSpPr/>
          <p:nvPr/>
        </p:nvSpPr>
        <p:spPr>
          <a:xfrm>
            <a:off x="5307107" y="3543300"/>
            <a:ext cx="77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1991</a:t>
            </a:r>
            <a:endParaRPr lang="en-US" sz="1200" dirty="0"/>
          </a:p>
        </p:txBody>
      </p:sp>
      <p:sp>
        <p:nvSpPr>
          <p:cNvPr id="18" name="Text 6"/>
          <p:cNvSpPr/>
          <p:nvPr/>
        </p:nvSpPr>
        <p:spPr>
          <a:xfrm>
            <a:off x="5307107" y="3771900"/>
            <a:ext cx="77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9126</a:t>
            </a:r>
            <a:endParaRPr lang="en-US" sz="1200" dirty="0"/>
          </a:p>
        </p:txBody>
      </p:sp>
      <p:sp>
        <p:nvSpPr>
          <p:cNvPr id="19" name="Text 7"/>
          <p:cNvSpPr/>
          <p:nvPr/>
        </p:nvSpPr>
        <p:spPr>
          <a:xfrm>
            <a:off x="10635555" y="3543300"/>
            <a:ext cx="12706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2001</a:t>
            </a:r>
            <a:endParaRPr lang="en-US" sz="1200" dirty="0"/>
          </a:p>
        </p:txBody>
      </p:sp>
      <p:sp>
        <p:nvSpPr>
          <p:cNvPr id="20" name="Text 8"/>
          <p:cNvSpPr/>
          <p:nvPr/>
        </p:nvSpPr>
        <p:spPr>
          <a:xfrm>
            <a:off x="10508486" y="3771900"/>
            <a:ext cx="15248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Revisión ISO 9126</a:t>
            </a:r>
            <a:endParaRPr lang="en-US" sz="1200" dirty="0"/>
          </a:p>
        </p:txBody>
      </p:sp>
      <p:sp>
        <p:nvSpPr>
          <p:cNvPr id="21" name="Text 9"/>
          <p:cNvSpPr/>
          <p:nvPr/>
        </p:nvSpPr>
        <p:spPr>
          <a:xfrm>
            <a:off x="847725" y="449580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Fundamento</a:t>
            </a:r>
            <a:endParaRPr lang="en-US" sz="1500" dirty="0"/>
          </a:p>
        </p:txBody>
      </p:sp>
      <p:sp>
        <p:nvSpPr>
          <p:cNvPr id="22" name="Text 10"/>
          <p:cNvSpPr/>
          <p:nvPr/>
        </p:nvSpPr>
        <p:spPr>
          <a:xfrm>
            <a:off x="476250" y="4895850"/>
            <a:ext cx="53149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fundamentó en los conceptos desarrollados por modelos pioneros como el de McCall, buscando unificar los criterios para la especificación y evaluación de la calidad del software a nivel global.</a:t>
            </a:r>
            <a:endParaRPr lang="en-US" sz="1350" dirty="0"/>
          </a:p>
        </p:txBody>
      </p:sp>
      <p:sp>
        <p:nvSpPr>
          <p:cNvPr id="23" name="Text 11"/>
          <p:cNvSpPr/>
          <p:nvPr/>
        </p:nvSpPr>
        <p:spPr>
          <a:xfrm>
            <a:off x="6743700" y="4495800"/>
            <a:ext cx="12451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Facilidades</a:t>
            </a:r>
            <a:endParaRPr lang="en-US" sz="1500" dirty="0"/>
          </a:p>
        </p:txBody>
      </p:sp>
      <p:sp>
        <p:nvSpPr>
          <p:cNvPr id="24" name="Text 12"/>
          <p:cNvSpPr/>
          <p:nvPr/>
        </p:nvSpPr>
        <p:spPr>
          <a:xfrm>
            <a:off x="6400800" y="4895850"/>
            <a:ext cx="53149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Proporcionó las bases para la medición y el control de los atributos de calidad, facilitando la comparación entre diferentes productos de software y la implementación de mejores prácticas.</a:t>
            </a:r>
            <a:endParaRPr lang="en-US" sz="13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952500"/>
            <a:ext cx="5829300" cy="166895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066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11525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952500"/>
            <a:ext cx="5829300" cy="166895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0" y="1066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0325" y="1152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" y="2888159"/>
            <a:ext cx="5829300" cy="132977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002459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50" y="3088184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2200" y="2888159"/>
            <a:ext cx="5829300" cy="1329779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0" y="3002459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088184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500" y="4484638"/>
            <a:ext cx="5829300" cy="1668959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800" y="4598938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8625" y="4684663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72200" y="4484638"/>
            <a:ext cx="5829300" cy="1668959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86500" y="4598938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10325" y="4684663"/>
            <a:ext cx="228600" cy="304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ISO/IEC 9126: Modelo de Calidad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923925" y="1066800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Funcionalidad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923925" y="1371600"/>
            <a:ext cx="4981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software para proporcionar funciones que satisfagan las necesidades explícitas e implícitas del usuario.</a:t>
            </a:r>
            <a:endParaRPr lang="en-US" sz="1050" dirty="0"/>
          </a:p>
        </p:txBody>
      </p:sp>
      <p:sp>
        <p:nvSpPr>
          <p:cNvPr id="25" name="Text 3"/>
          <p:cNvSpPr/>
          <p:nvPr/>
        </p:nvSpPr>
        <p:spPr>
          <a:xfrm>
            <a:off x="1019175" y="1828800"/>
            <a:ext cx="1088350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Adecuación</a:t>
            </a:r>
            <a:endParaRPr lang="en-US" sz="1080" dirty="0"/>
          </a:p>
        </p:txBody>
      </p:sp>
      <p:sp>
        <p:nvSpPr>
          <p:cNvPr id="26" name="Text 4"/>
          <p:cNvSpPr/>
          <p:nvPr/>
        </p:nvSpPr>
        <p:spPr>
          <a:xfrm>
            <a:off x="2025700" y="1828800"/>
            <a:ext cx="905292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Exactitud</a:t>
            </a:r>
            <a:endParaRPr lang="en-US" sz="1080" dirty="0"/>
          </a:p>
        </p:txBody>
      </p:sp>
      <p:sp>
        <p:nvSpPr>
          <p:cNvPr id="27" name="Text 5"/>
          <p:cNvSpPr/>
          <p:nvPr/>
        </p:nvSpPr>
        <p:spPr>
          <a:xfrm>
            <a:off x="2879675" y="1828800"/>
            <a:ext cx="1454110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Interoperabilidad</a:t>
            </a:r>
            <a:endParaRPr lang="en-US" sz="1080" dirty="0"/>
          </a:p>
        </p:txBody>
      </p:sp>
      <p:sp>
        <p:nvSpPr>
          <p:cNvPr id="28" name="Text 6"/>
          <p:cNvSpPr/>
          <p:nvPr/>
        </p:nvSpPr>
        <p:spPr>
          <a:xfrm>
            <a:off x="4191000" y="1828800"/>
            <a:ext cx="978515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Seguridad</a:t>
            </a:r>
            <a:endParaRPr lang="en-US" sz="1080" dirty="0"/>
          </a:p>
        </p:txBody>
      </p:sp>
      <p:sp>
        <p:nvSpPr>
          <p:cNvPr id="29" name="Text 7"/>
          <p:cNvSpPr/>
          <p:nvPr/>
        </p:nvSpPr>
        <p:spPr>
          <a:xfrm>
            <a:off x="1019175" y="2167979"/>
            <a:ext cx="1938278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Cumplimiento funcional</a:t>
            </a:r>
            <a:endParaRPr lang="en-US" sz="1080" dirty="0"/>
          </a:p>
        </p:txBody>
      </p:sp>
      <p:sp>
        <p:nvSpPr>
          <p:cNvPr id="30" name="Text 8"/>
          <p:cNvSpPr/>
          <p:nvPr/>
        </p:nvSpPr>
        <p:spPr>
          <a:xfrm>
            <a:off x="6905625" y="1066800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Fiabilidad</a:t>
            </a:r>
            <a:endParaRPr lang="en-US" sz="1500" dirty="0"/>
          </a:p>
        </p:txBody>
      </p:sp>
      <p:sp>
        <p:nvSpPr>
          <p:cNvPr id="31" name="Text 9"/>
          <p:cNvSpPr/>
          <p:nvPr/>
        </p:nvSpPr>
        <p:spPr>
          <a:xfrm>
            <a:off x="6905625" y="1371600"/>
            <a:ext cx="4981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software para mantener su nivel de rendimiento bajo condiciones establecidas durante un período determinado.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7000875" y="1828800"/>
            <a:ext cx="868680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Madurez</a:t>
            </a:r>
            <a:endParaRPr lang="en-US" sz="1080" dirty="0"/>
          </a:p>
        </p:txBody>
      </p:sp>
      <p:sp>
        <p:nvSpPr>
          <p:cNvPr id="33" name="Text 11"/>
          <p:cNvSpPr/>
          <p:nvPr/>
        </p:nvSpPr>
        <p:spPr>
          <a:xfrm>
            <a:off x="7824341" y="1828800"/>
            <a:ext cx="1417499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Recuperabilidad</a:t>
            </a:r>
            <a:endParaRPr lang="en-US" sz="1080" dirty="0"/>
          </a:p>
        </p:txBody>
      </p:sp>
      <p:sp>
        <p:nvSpPr>
          <p:cNvPr id="34" name="Text 12"/>
          <p:cNvSpPr/>
          <p:nvPr/>
        </p:nvSpPr>
        <p:spPr>
          <a:xfrm>
            <a:off x="9105156" y="1828800"/>
            <a:ext cx="1545193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Tolerancia a fallos</a:t>
            </a:r>
            <a:endParaRPr lang="en-US" sz="1080" dirty="0"/>
          </a:p>
        </p:txBody>
      </p:sp>
      <p:sp>
        <p:nvSpPr>
          <p:cNvPr id="35" name="Text 13"/>
          <p:cNvSpPr/>
          <p:nvPr/>
        </p:nvSpPr>
        <p:spPr>
          <a:xfrm>
            <a:off x="7000875" y="2167979"/>
            <a:ext cx="2157770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Cumplimiento de fiabilidad</a:t>
            </a:r>
            <a:endParaRPr lang="en-US" sz="1080" dirty="0"/>
          </a:p>
        </p:txBody>
      </p:sp>
      <p:sp>
        <p:nvSpPr>
          <p:cNvPr id="36" name="Text 14"/>
          <p:cNvSpPr/>
          <p:nvPr/>
        </p:nvSpPr>
        <p:spPr>
          <a:xfrm>
            <a:off x="923925" y="3002459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Usabilidad</a:t>
            </a:r>
            <a:endParaRPr lang="en-US" sz="1500" dirty="0"/>
          </a:p>
        </p:txBody>
      </p:sp>
      <p:sp>
        <p:nvSpPr>
          <p:cNvPr id="37" name="Text 15"/>
          <p:cNvSpPr/>
          <p:nvPr/>
        </p:nvSpPr>
        <p:spPr>
          <a:xfrm>
            <a:off x="923925" y="3307259"/>
            <a:ext cx="4981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Conjunto de atributos que miden el esfuerzo necesario para su uso y la valoración individual de dicho uso por parte de usuarios.</a:t>
            </a:r>
            <a:endParaRPr lang="en-US" sz="1050" dirty="0"/>
          </a:p>
        </p:txBody>
      </p:sp>
      <p:sp>
        <p:nvSpPr>
          <p:cNvPr id="38" name="Text 16"/>
          <p:cNvSpPr/>
          <p:nvPr/>
        </p:nvSpPr>
        <p:spPr>
          <a:xfrm>
            <a:off x="1019175" y="3764459"/>
            <a:ext cx="1206937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Comprensión</a:t>
            </a:r>
            <a:endParaRPr lang="en-US" sz="1080" dirty="0"/>
          </a:p>
        </p:txBody>
      </p:sp>
      <p:sp>
        <p:nvSpPr>
          <p:cNvPr id="39" name="Text 17"/>
          <p:cNvSpPr/>
          <p:nvPr/>
        </p:nvSpPr>
        <p:spPr>
          <a:xfrm>
            <a:off x="2124521" y="3764459"/>
            <a:ext cx="1097459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Aprendizaje</a:t>
            </a:r>
            <a:endParaRPr lang="en-US" sz="1080" dirty="0"/>
          </a:p>
        </p:txBody>
      </p:sp>
      <p:sp>
        <p:nvSpPr>
          <p:cNvPr id="40" name="Text 18"/>
          <p:cNvSpPr/>
          <p:nvPr/>
        </p:nvSpPr>
        <p:spPr>
          <a:xfrm>
            <a:off x="3138636" y="3764459"/>
            <a:ext cx="1161395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Operatividad</a:t>
            </a:r>
            <a:endParaRPr lang="en-US" sz="1080" dirty="0"/>
          </a:p>
        </p:txBody>
      </p:sp>
      <p:sp>
        <p:nvSpPr>
          <p:cNvPr id="41" name="Text 19"/>
          <p:cNvSpPr/>
          <p:nvPr/>
        </p:nvSpPr>
        <p:spPr>
          <a:xfrm>
            <a:off x="4206032" y="3764459"/>
            <a:ext cx="1087993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Atractividad</a:t>
            </a:r>
            <a:endParaRPr lang="en-US" sz="1080" dirty="0"/>
          </a:p>
        </p:txBody>
      </p:sp>
      <p:sp>
        <p:nvSpPr>
          <p:cNvPr id="42" name="Text 20"/>
          <p:cNvSpPr/>
          <p:nvPr/>
        </p:nvSpPr>
        <p:spPr>
          <a:xfrm>
            <a:off x="6905625" y="3002459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</a:t>
            </a:r>
            <a:endParaRPr lang="en-US" sz="1500" dirty="0"/>
          </a:p>
        </p:txBody>
      </p:sp>
      <p:sp>
        <p:nvSpPr>
          <p:cNvPr id="43" name="Text 21"/>
          <p:cNvSpPr/>
          <p:nvPr/>
        </p:nvSpPr>
        <p:spPr>
          <a:xfrm>
            <a:off x="6905625" y="3307259"/>
            <a:ext cx="4981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Relacionada con la relación entre el nivel de rendimiento del software y la cantidad de recursos utilizados bajo condiciones establecidas.</a:t>
            </a:r>
            <a:endParaRPr lang="en-US" sz="1050" dirty="0"/>
          </a:p>
        </p:txBody>
      </p:sp>
      <p:sp>
        <p:nvSpPr>
          <p:cNvPr id="44" name="Text 22"/>
          <p:cNvSpPr/>
          <p:nvPr/>
        </p:nvSpPr>
        <p:spPr>
          <a:xfrm>
            <a:off x="7000875" y="3764459"/>
            <a:ext cx="2386370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Comportamiento en el tiempo</a:t>
            </a:r>
            <a:endParaRPr lang="en-US" sz="1080" dirty="0"/>
          </a:p>
        </p:txBody>
      </p:sp>
      <p:sp>
        <p:nvSpPr>
          <p:cNvPr id="45" name="Text 23"/>
          <p:cNvSpPr/>
          <p:nvPr/>
        </p:nvSpPr>
        <p:spPr>
          <a:xfrm>
            <a:off x="9089082" y="3764459"/>
            <a:ext cx="2349579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Comportamiento de recursos</a:t>
            </a:r>
            <a:endParaRPr lang="en-US" sz="1080" dirty="0"/>
          </a:p>
        </p:txBody>
      </p:sp>
      <p:sp>
        <p:nvSpPr>
          <p:cNvPr id="46" name="Text 24"/>
          <p:cNvSpPr/>
          <p:nvPr/>
        </p:nvSpPr>
        <p:spPr>
          <a:xfrm>
            <a:off x="923925" y="4598938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Mantenibilidad</a:t>
            </a:r>
            <a:endParaRPr lang="en-US" sz="1500" dirty="0"/>
          </a:p>
        </p:txBody>
      </p:sp>
      <p:sp>
        <p:nvSpPr>
          <p:cNvPr id="47" name="Text 25"/>
          <p:cNvSpPr/>
          <p:nvPr/>
        </p:nvSpPr>
        <p:spPr>
          <a:xfrm>
            <a:off x="923925" y="4903738"/>
            <a:ext cx="4981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Atributos que indican la facilidad con la que el software puede ser modificado, incluyendo correcciones, mejoras o adaptaciones.</a:t>
            </a:r>
            <a:endParaRPr lang="en-US" sz="1050" dirty="0"/>
          </a:p>
        </p:txBody>
      </p:sp>
      <p:sp>
        <p:nvSpPr>
          <p:cNvPr id="48" name="Text 26"/>
          <p:cNvSpPr/>
          <p:nvPr/>
        </p:nvSpPr>
        <p:spPr>
          <a:xfrm>
            <a:off x="1019175" y="5360938"/>
            <a:ext cx="1709857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de análisis</a:t>
            </a:r>
            <a:endParaRPr lang="en-US" sz="1080" dirty="0"/>
          </a:p>
        </p:txBody>
      </p:sp>
      <p:sp>
        <p:nvSpPr>
          <p:cNvPr id="49" name="Text 27"/>
          <p:cNvSpPr/>
          <p:nvPr/>
        </p:nvSpPr>
        <p:spPr>
          <a:xfrm>
            <a:off x="2543621" y="5360938"/>
            <a:ext cx="1691461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de cambio</a:t>
            </a:r>
            <a:endParaRPr lang="en-US" sz="1080" dirty="0"/>
          </a:p>
        </p:txBody>
      </p:sp>
      <p:sp>
        <p:nvSpPr>
          <p:cNvPr id="50" name="Text 28"/>
          <p:cNvSpPr/>
          <p:nvPr/>
        </p:nvSpPr>
        <p:spPr>
          <a:xfrm>
            <a:off x="4052739" y="5360938"/>
            <a:ext cx="1033343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Estabilidad</a:t>
            </a:r>
            <a:endParaRPr lang="en-US" sz="1080" dirty="0"/>
          </a:p>
        </p:txBody>
      </p:sp>
      <p:sp>
        <p:nvSpPr>
          <p:cNvPr id="51" name="Text 29"/>
          <p:cNvSpPr/>
          <p:nvPr/>
        </p:nvSpPr>
        <p:spPr>
          <a:xfrm>
            <a:off x="1019175" y="5700117"/>
            <a:ext cx="1755755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de pruebas</a:t>
            </a:r>
            <a:endParaRPr lang="en-US" sz="1080" dirty="0"/>
          </a:p>
        </p:txBody>
      </p:sp>
      <p:sp>
        <p:nvSpPr>
          <p:cNvPr id="52" name="Text 30"/>
          <p:cNvSpPr/>
          <p:nvPr/>
        </p:nvSpPr>
        <p:spPr>
          <a:xfrm>
            <a:off x="6905625" y="4598938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Portabilidad</a:t>
            </a:r>
            <a:endParaRPr lang="en-US" sz="1500" dirty="0"/>
          </a:p>
        </p:txBody>
      </p:sp>
      <p:sp>
        <p:nvSpPr>
          <p:cNvPr id="53" name="Text 31"/>
          <p:cNvSpPr/>
          <p:nvPr/>
        </p:nvSpPr>
        <p:spPr>
          <a:xfrm>
            <a:off x="6905625" y="4903738"/>
            <a:ext cx="59778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del software para ser transferido y adaptado de una plataforma a otra.</a:t>
            </a:r>
            <a:endParaRPr lang="en-US" sz="1050" dirty="0"/>
          </a:p>
        </p:txBody>
      </p:sp>
      <p:sp>
        <p:nvSpPr>
          <p:cNvPr id="54" name="Text 32"/>
          <p:cNvSpPr/>
          <p:nvPr/>
        </p:nvSpPr>
        <p:spPr>
          <a:xfrm>
            <a:off x="7000875" y="5170438"/>
            <a:ext cx="1225510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Adaptabilidad</a:t>
            </a:r>
            <a:endParaRPr lang="en-US" sz="1080" dirty="0"/>
          </a:p>
        </p:txBody>
      </p:sp>
      <p:sp>
        <p:nvSpPr>
          <p:cNvPr id="55" name="Text 33"/>
          <p:cNvSpPr/>
          <p:nvPr/>
        </p:nvSpPr>
        <p:spPr>
          <a:xfrm>
            <a:off x="8121700" y="5170438"/>
            <a:ext cx="1938457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de instalación</a:t>
            </a:r>
            <a:endParaRPr lang="en-US" sz="1080" dirty="0"/>
          </a:p>
        </p:txBody>
      </p:sp>
      <p:sp>
        <p:nvSpPr>
          <p:cNvPr id="56" name="Text 34"/>
          <p:cNvSpPr/>
          <p:nvPr/>
        </p:nvSpPr>
        <p:spPr>
          <a:xfrm>
            <a:off x="9836646" y="5170438"/>
            <a:ext cx="1170325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Coexistencia</a:t>
            </a:r>
            <a:endParaRPr lang="en-US" sz="1080" dirty="0"/>
          </a:p>
        </p:txBody>
      </p:sp>
      <p:sp>
        <p:nvSpPr>
          <p:cNvPr id="57" name="Text 35"/>
          <p:cNvSpPr/>
          <p:nvPr/>
        </p:nvSpPr>
        <p:spPr>
          <a:xfrm>
            <a:off x="7000875" y="5509617"/>
            <a:ext cx="1536263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Reemplazabilidad</a:t>
            </a:r>
            <a:endParaRPr lang="en-US" sz="1080" dirty="0"/>
          </a:p>
        </p:txBody>
      </p:sp>
      <p:sp>
        <p:nvSpPr>
          <p:cNvPr id="58" name="Text 36"/>
          <p:cNvSpPr/>
          <p:nvPr/>
        </p:nvSpPr>
        <p:spPr>
          <a:xfrm>
            <a:off x="8380661" y="5509617"/>
            <a:ext cx="2359045" cy="28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Cumplimiento de portabilidad</a:t>
            </a:r>
            <a:endParaRPr lang="en-US" sz="108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532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952500"/>
            <a:ext cx="3835301" cy="2514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" y="1095375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38" y="120015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201" y="952500"/>
            <a:ext cx="3835450" cy="2514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1076" y="1095375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9663" y="1200150"/>
            <a:ext cx="2190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6050" y="952500"/>
            <a:ext cx="3835301" cy="2514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8925" y="1095375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7988" y="1200150"/>
            <a:ext cx="23812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565" y="6144679"/>
            <a:ext cx="11811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6315075"/>
            <a:ext cx="133350" cy="1714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ISO/IEC 9126: Calidad Interna, Externa y en Uso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952500" y="1181100"/>
            <a:ext cx="198167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Calidad Interna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333375" y="1647825"/>
            <a:ext cx="354955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Propiedades estáticas del código y el diseño del software, que no dependen de su ejecución.</a:t>
            </a:r>
            <a:endParaRPr lang="en-US" sz="1350" dirty="0"/>
          </a:p>
        </p:txBody>
      </p:sp>
      <p:sp>
        <p:nvSpPr>
          <p:cNvPr id="19" name="Text 3"/>
          <p:cNvSpPr/>
          <p:nvPr/>
        </p:nvSpPr>
        <p:spPr>
          <a:xfrm>
            <a:off x="333375" y="2524125"/>
            <a:ext cx="42594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Evalúa atributos como la modularidad</a:t>
            </a:r>
            <a:endParaRPr lang="en-US" sz="1350" dirty="0"/>
          </a:p>
        </p:txBody>
      </p:sp>
      <p:sp>
        <p:nvSpPr>
          <p:cNvPr id="20" name="Text 4"/>
          <p:cNvSpPr/>
          <p:nvPr/>
        </p:nvSpPr>
        <p:spPr>
          <a:xfrm>
            <a:off x="333375" y="2790825"/>
            <a:ext cx="42594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Analiza la complejidad del código</a:t>
            </a:r>
            <a:endParaRPr lang="en-US" sz="1350" dirty="0"/>
          </a:p>
        </p:txBody>
      </p:sp>
      <p:sp>
        <p:nvSpPr>
          <p:cNvPr id="21" name="Text 5"/>
          <p:cNvSpPr/>
          <p:nvPr/>
        </p:nvSpPr>
        <p:spPr>
          <a:xfrm>
            <a:off x="333375" y="3057525"/>
            <a:ext cx="42594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Revisa la concisión y estructura</a:t>
            </a:r>
            <a:endParaRPr lang="en-US" sz="1350" dirty="0"/>
          </a:p>
        </p:txBody>
      </p:sp>
      <p:sp>
        <p:nvSpPr>
          <p:cNvPr id="22" name="Text 6"/>
          <p:cNvSpPr/>
          <p:nvPr/>
        </p:nvSpPr>
        <p:spPr>
          <a:xfrm>
            <a:off x="4940201" y="1181100"/>
            <a:ext cx="207347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Calidad Externa</a:t>
            </a:r>
            <a:endParaRPr lang="en-US" sz="1800" dirty="0"/>
          </a:p>
        </p:txBody>
      </p:sp>
      <p:sp>
        <p:nvSpPr>
          <p:cNvPr id="23" name="Text 7"/>
          <p:cNvSpPr/>
          <p:nvPr/>
        </p:nvSpPr>
        <p:spPr>
          <a:xfrm>
            <a:off x="4321076" y="1647825"/>
            <a:ext cx="35497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Medición durante la ejecución, cómo se comporta el sistema desde la perspectiva del usuario.</a:t>
            </a:r>
            <a:endParaRPr lang="en-US" sz="1350" dirty="0"/>
          </a:p>
        </p:txBody>
      </p:sp>
      <p:sp>
        <p:nvSpPr>
          <p:cNvPr id="24" name="Text 8"/>
          <p:cNvSpPr/>
          <p:nvPr/>
        </p:nvSpPr>
        <p:spPr>
          <a:xfrm>
            <a:off x="4321076" y="2524125"/>
            <a:ext cx="42596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Evalúa rendimiento y fiabilidad</a:t>
            </a:r>
            <a:endParaRPr lang="en-US" sz="1350" dirty="0"/>
          </a:p>
        </p:txBody>
      </p:sp>
      <p:sp>
        <p:nvSpPr>
          <p:cNvPr id="25" name="Text 9"/>
          <p:cNvSpPr/>
          <p:nvPr/>
        </p:nvSpPr>
        <p:spPr>
          <a:xfrm>
            <a:off x="4321076" y="2790825"/>
            <a:ext cx="42596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Analiza usabilidad en entorno de prueba</a:t>
            </a:r>
            <a:endParaRPr lang="en-US" sz="1350" dirty="0"/>
          </a:p>
        </p:txBody>
      </p:sp>
      <p:sp>
        <p:nvSpPr>
          <p:cNvPr id="26" name="Text 10"/>
          <p:cNvSpPr/>
          <p:nvPr/>
        </p:nvSpPr>
        <p:spPr>
          <a:xfrm>
            <a:off x="4321076" y="3057525"/>
            <a:ext cx="42596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Verifica cumplimiento de especificaciones</a:t>
            </a:r>
            <a:endParaRPr lang="en-US" sz="1350" dirty="0"/>
          </a:p>
        </p:txBody>
      </p:sp>
      <p:sp>
        <p:nvSpPr>
          <p:cNvPr id="27" name="Text 11"/>
          <p:cNvSpPr/>
          <p:nvPr/>
        </p:nvSpPr>
        <p:spPr>
          <a:xfrm>
            <a:off x="8928050" y="1181100"/>
            <a:ext cx="198167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Calidad en Uso</a:t>
            </a:r>
            <a:endParaRPr lang="en-US" sz="1800" dirty="0"/>
          </a:p>
        </p:txBody>
      </p:sp>
      <p:sp>
        <p:nvSpPr>
          <p:cNvPr id="28" name="Text 12"/>
          <p:cNvSpPr/>
          <p:nvPr/>
        </p:nvSpPr>
        <p:spPr>
          <a:xfrm>
            <a:off x="8308925" y="1647825"/>
            <a:ext cx="35495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Evaluación desde la perspectiva del usuario final en condiciones reales de operación.</a:t>
            </a:r>
            <a:endParaRPr lang="en-US" sz="1350" dirty="0"/>
          </a:p>
        </p:txBody>
      </p:sp>
      <p:sp>
        <p:nvSpPr>
          <p:cNvPr id="29" name="Text 13"/>
          <p:cNvSpPr/>
          <p:nvPr/>
        </p:nvSpPr>
        <p:spPr>
          <a:xfrm>
            <a:off x="8308925" y="2257425"/>
            <a:ext cx="42594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Secentra en la satisfacción del usuario</a:t>
            </a:r>
            <a:endParaRPr lang="en-US" sz="1350" dirty="0"/>
          </a:p>
        </p:txBody>
      </p:sp>
      <p:sp>
        <p:nvSpPr>
          <p:cNvPr id="30" name="Text 14"/>
          <p:cNvSpPr/>
          <p:nvPr/>
        </p:nvSpPr>
        <p:spPr>
          <a:xfrm>
            <a:off x="8308925" y="2524125"/>
            <a:ext cx="42594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Analiza eficacia y eficiencia</a:t>
            </a:r>
            <a:endParaRPr lang="en-US" sz="1350" dirty="0"/>
          </a:p>
        </p:txBody>
      </p:sp>
      <p:sp>
        <p:nvSpPr>
          <p:cNvPr id="31" name="Text 15"/>
          <p:cNvSpPr/>
          <p:nvPr/>
        </p:nvSpPr>
        <p:spPr>
          <a:xfrm>
            <a:off x="8308925" y="2790825"/>
            <a:ext cx="42594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Evalúa seguridad y facilidad de uso</a:t>
            </a:r>
            <a:endParaRPr lang="en-US" sz="1350" dirty="0"/>
          </a:p>
        </p:txBody>
      </p:sp>
      <p:sp>
        <p:nvSpPr>
          <p:cNvPr id="32" name="Text 16"/>
          <p:cNvSpPr/>
          <p:nvPr/>
        </p:nvSpPr>
        <p:spPr>
          <a:xfrm>
            <a:off x="190500" y="3762375"/>
            <a:ext cx="11811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Interrelación entre las tres perspectivas</a:t>
            </a:r>
            <a:endParaRPr lang="en-US" sz="1500" dirty="0"/>
          </a:p>
        </p:txBody>
      </p:sp>
      <p:sp>
        <p:nvSpPr>
          <p:cNvPr id="33" name="Text 17"/>
          <p:cNvSpPr/>
          <p:nvPr/>
        </p:nvSpPr>
        <p:spPr>
          <a:xfrm>
            <a:off x="514350" y="6276975"/>
            <a:ext cx="11582400" cy="533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diferenciación permitió una evaluación más completa, reconociendo que la calidad interna no garantiza necesariamente la calidad externa, y que ambas son necesarias para lograr una alta calidad en uso.</a:t>
            </a:r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BE322FF-238F-4BEA-D75D-718DE306AAB4}"/>
              </a:ext>
            </a:extLst>
          </p:cNvPr>
          <p:cNvSpPr/>
          <p:nvPr/>
        </p:nvSpPr>
        <p:spPr>
          <a:xfrm>
            <a:off x="6012440" y="4938592"/>
            <a:ext cx="1177881" cy="116040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Externa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C09CD8-D856-0C69-9383-61AD0F72639D}"/>
              </a:ext>
            </a:extLst>
          </p:cNvPr>
          <p:cNvGrpSpPr/>
          <p:nvPr/>
        </p:nvGrpSpPr>
        <p:grpSpPr>
          <a:xfrm>
            <a:off x="4751628" y="4233742"/>
            <a:ext cx="1766334" cy="1865252"/>
            <a:chOff x="2743083" y="4265002"/>
            <a:chExt cx="1766334" cy="18652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EFDA863-13BA-7453-AF5C-96BB70BF7904}"/>
                </a:ext>
              </a:extLst>
            </p:cNvPr>
            <p:cNvSpPr/>
            <p:nvPr/>
          </p:nvSpPr>
          <p:spPr>
            <a:xfrm>
              <a:off x="2743083" y="4969852"/>
              <a:ext cx="1177881" cy="11604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Interna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60BF80B-C97E-F794-F44F-1D3BA758BF1D}"/>
                </a:ext>
              </a:extLst>
            </p:cNvPr>
            <p:cNvSpPr/>
            <p:nvPr/>
          </p:nvSpPr>
          <p:spPr>
            <a:xfrm>
              <a:off x="3332511" y="4265002"/>
              <a:ext cx="1176906" cy="1127431"/>
            </a:xfrm>
            <a:prstGeom prst="ellipse">
              <a:avLst/>
            </a:prstGeom>
            <a:solidFill>
              <a:srgbClr val="00B050">
                <a:alpha val="61000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 uso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3072C94-ED77-F29D-EBCA-EC148AA87F7A}"/>
                </a:ext>
              </a:extLst>
            </p:cNvPr>
            <p:cNvCxnSpPr>
              <a:cxnSpLocks/>
            </p:cNvCxnSpPr>
            <p:nvPr/>
          </p:nvCxnSpPr>
          <p:spPr>
            <a:xfrm>
              <a:off x="3729383" y="5550053"/>
              <a:ext cx="4764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712649-D31D-83ED-210E-245BE18CA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0603" y="5104256"/>
              <a:ext cx="238174" cy="3833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BAFF2FE-7CB3-A491-68A4-E77CCBC2E1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4155" y="5057103"/>
              <a:ext cx="211710" cy="407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047750"/>
            <a:ext cx="11620500" cy="133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667000"/>
            <a:ext cx="9296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381250"/>
            <a:ext cx="1143000" cy="4286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0463" y="2457450"/>
            <a:ext cx="14287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2381250"/>
            <a:ext cx="1143000" cy="4286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4850" y="245745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50" y="346710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288" y="3552825"/>
            <a:ext cx="25717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750" y="4543425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462915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4543425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4629150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750" y="531495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5400675"/>
            <a:ext cx="2857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2200" y="5314950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96025" y="5400675"/>
            <a:ext cx="228600" cy="304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Estándar ISO/IEC 25010 (SQuaRE): La Sucesión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476250" y="1238250"/>
            <a:ext cx="1123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25010: La Evolución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476250" y="1657350"/>
            <a:ext cx="11239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Publicada en 2011, ISO 25010 representa la evolución del estándar ISO 9126, formando parte de la familia de normas SQuaRE (Software Product Quality Requirements and Evaluation).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3086100" y="2847975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9126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3086100" y="3076575"/>
            <a:ext cx="1371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1991/2001</a:t>
            </a:r>
            <a:endParaRPr lang="en-US" sz="1050" dirty="0"/>
          </a:p>
        </p:txBody>
      </p:sp>
      <p:sp>
        <p:nvSpPr>
          <p:cNvPr id="25" name="Text 5"/>
          <p:cNvSpPr/>
          <p:nvPr/>
        </p:nvSpPr>
        <p:spPr>
          <a:xfrm>
            <a:off x="7734300" y="2847975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25010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7848600" y="3076575"/>
            <a:ext cx="114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2011</a:t>
            </a:r>
            <a:endParaRPr lang="en-US" sz="1050" dirty="0"/>
          </a:p>
        </p:txBody>
      </p:sp>
      <p:sp>
        <p:nvSpPr>
          <p:cNvPr id="27" name="Text 7"/>
          <p:cNvSpPr/>
          <p:nvPr/>
        </p:nvSpPr>
        <p:spPr>
          <a:xfrm>
            <a:off x="285750" y="3009900"/>
            <a:ext cx="1162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Familia SQuaRE</a:t>
            </a:r>
            <a:endParaRPr lang="en-US" sz="1800" dirty="0"/>
          </a:p>
        </p:txBody>
      </p:sp>
      <p:sp>
        <p:nvSpPr>
          <p:cNvPr id="28" name="Text 8"/>
          <p:cNvSpPr/>
          <p:nvPr/>
        </p:nvSpPr>
        <p:spPr>
          <a:xfrm>
            <a:off x="952500" y="3571875"/>
            <a:ext cx="889557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Conjunto de normas para la definición de requisitos y evaluación de calidad de software</a:t>
            </a: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285750" y="4086225"/>
            <a:ext cx="1162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Adaptación a nuevos desafíos</a:t>
            </a:r>
            <a:endParaRPr lang="en-US" sz="1800" dirty="0"/>
          </a:p>
        </p:txBody>
      </p:sp>
      <p:sp>
        <p:nvSpPr>
          <p:cNvPr id="30" name="Text 10"/>
          <p:cNvSpPr/>
          <p:nvPr/>
        </p:nvSpPr>
        <p:spPr>
          <a:xfrm>
            <a:off x="952500" y="4648200"/>
            <a:ext cx="24783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Computación en la nube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6838950" y="4648200"/>
            <a:ext cx="20581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Dispositivos móviles</a:t>
            </a:r>
            <a:endParaRPr lang="en-US" sz="1500" dirty="0"/>
          </a:p>
        </p:txBody>
      </p:sp>
      <p:sp>
        <p:nvSpPr>
          <p:cNvPr id="32" name="Text 12"/>
          <p:cNvSpPr/>
          <p:nvPr/>
        </p:nvSpPr>
        <p:spPr>
          <a:xfrm>
            <a:off x="952500" y="5419725"/>
            <a:ext cx="23252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Diversidad de usuarios</a:t>
            </a:r>
            <a:endParaRPr lang="en-US" sz="1500" dirty="0"/>
          </a:p>
        </p:txBody>
      </p:sp>
      <p:sp>
        <p:nvSpPr>
          <p:cNvPr id="33" name="Text 13"/>
          <p:cNvSpPr/>
          <p:nvPr/>
        </p:nvSpPr>
        <p:spPr>
          <a:xfrm>
            <a:off x="6838950" y="5419725"/>
            <a:ext cx="23256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Seguridad y privacidad</a:t>
            </a:r>
            <a:endParaRPr lang="en-US" sz="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020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952500"/>
            <a:ext cx="5791200" cy="3524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1447800"/>
            <a:ext cx="5791200" cy="838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6764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575" y="1733550"/>
            <a:ext cx="17145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" y="2381250"/>
            <a:ext cx="5791200" cy="647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5146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575" y="2571750"/>
            <a:ext cx="17145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3124200"/>
            <a:ext cx="5791200" cy="838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3528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763" y="3409950"/>
            <a:ext cx="21907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4057650"/>
            <a:ext cx="5791200" cy="647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19100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50" y="424815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" y="4800600"/>
            <a:ext cx="5791200" cy="647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93395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575" y="4991100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5543550"/>
            <a:ext cx="5791200" cy="647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5676900"/>
            <a:ext cx="3810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9575" y="5734050"/>
            <a:ext cx="17145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6286500"/>
            <a:ext cx="5791200" cy="647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641985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9100" y="6477000"/>
            <a:ext cx="1524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7029450"/>
            <a:ext cx="5791200" cy="647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800" y="7162800"/>
            <a:ext cx="38100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9575" y="7219950"/>
            <a:ext cx="17145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952500"/>
            <a:ext cx="5791200" cy="35242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1447800"/>
            <a:ext cx="5791200" cy="647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4600" y="1581150"/>
            <a:ext cx="3810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29375" y="1638300"/>
            <a:ext cx="17145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2190750"/>
            <a:ext cx="5791200" cy="8382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600" y="2419350"/>
            <a:ext cx="381000" cy="3810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29375" y="2476500"/>
            <a:ext cx="171450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3124200"/>
            <a:ext cx="5791200" cy="6477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4600" y="3257550"/>
            <a:ext cx="381000" cy="3810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29375" y="3314700"/>
            <a:ext cx="171450" cy="2667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3867150"/>
            <a:ext cx="5791200" cy="6477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4600" y="4000500"/>
            <a:ext cx="381000" cy="3810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29375" y="4057650"/>
            <a:ext cx="171450" cy="2667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4610100"/>
            <a:ext cx="5791200" cy="6477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24600" y="4743450"/>
            <a:ext cx="381000" cy="3810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29375" y="4800600"/>
            <a:ext cx="171450" cy="2667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10300" y="5410200"/>
            <a:ext cx="5791200" cy="87630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62700" y="5591175"/>
            <a:ext cx="104775" cy="133350"/>
          </a:xfrm>
          <a:prstGeom prst="rect">
            <a:avLst/>
          </a:prstGeom>
        </p:spPr>
      </p:pic>
      <p:sp>
        <p:nvSpPr>
          <p:cNvPr id="47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ISO/IEC 25010: Modelo de Calidad Actualizado</a:t>
            </a:r>
            <a:endParaRPr lang="en-US" sz="2700" dirty="0"/>
          </a:p>
        </p:txBody>
      </p:sp>
      <p:sp>
        <p:nvSpPr>
          <p:cNvPr id="48" name="Text 1"/>
          <p:cNvSpPr/>
          <p:nvPr/>
        </p:nvSpPr>
        <p:spPr>
          <a:xfrm>
            <a:off x="190500" y="952500"/>
            <a:ext cx="694944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5555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Características de Calidad del Producto</a:t>
            </a:r>
            <a:endParaRPr lang="en-US" sz="1800" dirty="0"/>
          </a:p>
        </p:txBody>
      </p:sp>
      <p:sp>
        <p:nvSpPr>
          <p:cNvPr id="49" name="Text 2"/>
          <p:cNvSpPr/>
          <p:nvPr/>
        </p:nvSpPr>
        <p:spPr>
          <a:xfrm>
            <a:off x="828675" y="1562100"/>
            <a:ext cx="503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Adecuación Funcional</a:t>
            </a:r>
            <a:endParaRPr lang="en-US" sz="1200" dirty="0"/>
          </a:p>
        </p:txBody>
      </p:sp>
      <p:sp>
        <p:nvSpPr>
          <p:cNvPr id="50" name="Text 3"/>
          <p:cNvSpPr/>
          <p:nvPr/>
        </p:nvSpPr>
        <p:spPr>
          <a:xfrm>
            <a:off x="828675" y="1790700"/>
            <a:ext cx="5038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para proporcionar funciones que satisfacen las necesidades explícitas e implícitas</a:t>
            </a:r>
            <a:endParaRPr lang="en-US" sz="1050" dirty="0"/>
          </a:p>
        </p:txBody>
      </p:sp>
      <p:sp>
        <p:nvSpPr>
          <p:cNvPr id="51" name="Text 4"/>
          <p:cNvSpPr/>
          <p:nvPr/>
        </p:nvSpPr>
        <p:spPr>
          <a:xfrm>
            <a:off x="828675" y="2495550"/>
            <a:ext cx="47592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52" name="Text 5"/>
          <p:cNvSpPr/>
          <p:nvPr/>
        </p:nvSpPr>
        <p:spPr>
          <a:xfrm>
            <a:off x="828675" y="2724150"/>
            <a:ext cx="571107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para mantener su nivel de rendimiento bajo condiciones establecidas</a:t>
            </a:r>
            <a:endParaRPr lang="en-US" sz="1050" dirty="0"/>
          </a:p>
        </p:txBody>
      </p:sp>
      <p:sp>
        <p:nvSpPr>
          <p:cNvPr id="53" name="Text 6"/>
          <p:cNvSpPr/>
          <p:nvPr/>
        </p:nvSpPr>
        <p:spPr>
          <a:xfrm>
            <a:off x="828675" y="3238500"/>
            <a:ext cx="503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54" name="Text 7"/>
          <p:cNvSpPr/>
          <p:nvPr/>
        </p:nvSpPr>
        <p:spPr>
          <a:xfrm>
            <a:off x="828675" y="3467100"/>
            <a:ext cx="5038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con la que los usuarios pueden entender, aprender, operar y sentirse atraídos</a:t>
            </a:r>
            <a:endParaRPr lang="en-US" sz="1050" dirty="0"/>
          </a:p>
        </p:txBody>
      </p:sp>
      <p:sp>
        <p:nvSpPr>
          <p:cNvPr id="55" name="Text 8"/>
          <p:cNvSpPr/>
          <p:nvPr/>
        </p:nvSpPr>
        <p:spPr>
          <a:xfrm>
            <a:off x="828675" y="4171950"/>
            <a:ext cx="52126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 del Rendimiento</a:t>
            </a:r>
            <a:endParaRPr lang="en-US" sz="1200" dirty="0"/>
          </a:p>
        </p:txBody>
      </p:sp>
      <p:sp>
        <p:nvSpPr>
          <p:cNvPr id="56" name="Text 9"/>
          <p:cNvSpPr/>
          <p:nvPr/>
        </p:nvSpPr>
        <p:spPr>
          <a:xfrm>
            <a:off x="828675" y="4400550"/>
            <a:ext cx="52126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Relación entre el nivel de rendimiento y la cantidad de recursos utilizados</a:t>
            </a:r>
            <a:endParaRPr lang="en-US" sz="1050" dirty="0"/>
          </a:p>
        </p:txBody>
      </p:sp>
      <p:sp>
        <p:nvSpPr>
          <p:cNvPr id="57" name="Text 10"/>
          <p:cNvSpPr/>
          <p:nvPr/>
        </p:nvSpPr>
        <p:spPr>
          <a:xfrm>
            <a:off x="828675" y="4914900"/>
            <a:ext cx="45145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Mantenibilidad</a:t>
            </a:r>
            <a:endParaRPr lang="en-US" sz="1200" dirty="0"/>
          </a:p>
        </p:txBody>
      </p:sp>
      <p:sp>
        <p:nvSpPr>
          <p:cNvPr id="58" name="Text 11"/>
          <p:cNvSpPr/>
          <p:nvPr/>
        </p:nvSpPr>
        <p:spPr>
          <a:xfrm>
            <a:off x="828675" y="5143500"/>
            <a:ext cx="54174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Facilidad con la que el software puede ser modificado, corregido o adaptado</a:t>
            </a:r>
            <a:endParaRPr lang="en-US" sz="1050" dirty="0"/>
          </a:p>
        </p:txBody>
      </p:sp>
      <p:sp>
        <p:nvSpPr>
          <p:cNvPr id="59" name="Text 12"/>
          <p:cNvSpPr/>
          <p:nvPr/>
        </p:nvSpPr>
        <p:spPr>
          <a:xfrm>
            <a:off x="828675" y="5657850"/>
            <a:ext cx="38177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60" name="Text 13"/>
          <p:cNvSpPr/>
          <p:nvPr/>
        </p:nvSpPr>
        <p:spPr>
          <a:xfrm>
            <a:off x="828675" y="5886450"/>
            <a:ext cx="45812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para ser transferido y adaptado a diferentes entornos</a:t>
            </a:r>
            <a:endParaRPr lang="en-US" sz="1050" dirty="0"/>
          </a:p>
        </p:txBody>
      </p:sp>
      <p:sp>
        <p:nvSpPr>
          <p:cNvPr id="61" name="Text 14"/>
          <p:cNvSpPr/>
          <p:nvPr/>
        </p:nvSpPr>
        <p:spPr>
          <a:xfrm>
            <a:off x="828675" y="6400800"/>
            <a:ext cx="4403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Seguridad</a:t>
            </a:r>
            <a:endParaRPr lang="en-US" sz="1200" dirty="0"/>
          </a:p>
        </p:txBody>
      </p:sp>
      <p:sp>
        <p:nvSpPr>
          <p:cNvPr id="62" name="Text 15"/>
          <p:cNvSpPr/>
          <p:nvPr/>
        </p:nvSpPr>
        <p:spPr>
          <a:xfrm>
            <a:off x="828675" y="6629400"/>
            <a:ext cx="528369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para proteger la información y prevenir accesos no autorizados</a:t>
            </a:r>
            <a:endParaRPr lang="en-US" sz="1050" dirty="0"/>
          </a:p>
        </p:txBody>
      </p:sp>
      <p:sp>
        <p:nvSpPr>
          <p:cNvPr id="63" name="Text 16"/>
          <p:cNvSpPr/>
          <p:nvPr/>
        </p:nvSpPr>
        <p:spPr>
          <a:xfrm>
            <a:off x="828675" y="7143750"/>
            <a:ext cx="49515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Compatibilidad</a:t>
            </a:r>
            <a:endParaRPr lang="en-US" sz="1200" dirty="0"/>
          </a:p>
        </p:txBody>
      </p:sp>
      <p:sp>
        <p:nvSpPr>
          <p:cNvPr id="64" name="Text 17"/>
          <p:cNvSpPr/>
          <p:nvPr/>
        </p:nvSpPr>
        <p:spPr>
          <a:xfrm>
            <a:off x="828675" y="7372350"/>
            <a:ext cx="594181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para coexistir e interactuar con otros sistemas en un entorno compartido</a:t>
            </a:r>
            <a:endParaRPr lang="en-US" sz="1050" dirty="0"/>
          </a:p>
        </p:txBody>
      </p:sp>
      <p:sp>
        <p:nvSpPr>
          <p:cNvPr id="65" name="Text 18"/>
          <p:cNvSpPr/>
          <p:nvPr/>
        </p:nvSpPr>
        <p:spPr>
          <a:xfrm>
            <a:off x="6210300" y="952500"/>
            <a:ext cx="694944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5555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Características de Calidad en Uso</a:t>
            </a:r>
            <a:endParaRPr lang="en-US" sz="1800" dirty="0"/>
          </a:p>
        </p:txBody>
      </p:sp>
      <p:sp>
        <p:nvSpPr>
          <p:cNvPr id="66" name="Text 19"/>
          <p:cNvSpPr/>
          <p:nvPr/>
        </p:nvSpPr>
        <p:spPr>
          <a:xfrm>
            <a:off x="6848475" y="1562100"/>
            <a:ext cx="44474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Eficacia</a:t>
            </a:r>
            <a:endParaRPr lang="en-US" sz="1200" dirty="0"/>
          </a:p>
        </p:txBody>
      </p:sp>
      <p:sp>
        <p:nvSpPr>
          <p:cNvPr id="67" name="Text 20"/>
          <p:cNvSpPr/>
          <p:nvPr/>
        </p:nvSpPr>
        <p:spPr>
          <a:xfrm>
            <a:off x="6848475" y="1790700"/>
            <a:ext cx="533691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Precisión y completitud con la que los usuarios logran objetivos específicos</a:t>
            </a:r>
            <a:endParaRPr lang="en-US" sz="1050" dirty="0"/>
          </a:p>
        </p:txBody>
      </p:sp>
      <p:sp>
        <p:nvSpPr>
          <p:cNvPr id="68" name="Text 21"/>
          <p:cNvSpPr/>
          <p:nvPr/>
        </p:nvSpPr>
        <p:spPr>
          <a:xfrm>
            <a:off x="6848475" y="2305050"/>
            <a:ext cx="503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</a:t>
            </a:r>
            <a:endParaRPr lang="en-US" sz="1200" dirty="0"/>
          </a:p>
        </p:txBody>
      </p:sp>
      <p:sp>
        <p:nvSpPr>
          <p:cNvPr id="69" name="Text 22"/>
          <p:cNvSpPr/>
          <p:nvPr/>
        </p:nvSpPr>
        <p:spPr>
          <a:xfrm>
            <a:off x="6848475" y="2533650"/>
            <a:ext cx="5038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Recursos gastados en relación con la precisión y completitud con la que se logran objetivos</a:t>
            </a:r>
            <a:endParaRPr lang="en-US" sz="1050" dirty="0"/>
          </a:p>
        </p:txBody>
      </p:sp>
      <p:sp>
        <p:nvSpPr>
          <p:cNvPr id="70" name="Text 23"/>
          <p:cNvSpPr/>
          <p:nvPr/>
        </p:nvSpPr>
        <p:spPr>
          <a:xfrm>
            <a:off x="6848475" y="3238500"/>
            <a:ext cx="45886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Satisfacción</a:t>
            </a:r>
            <a:endParaRPr lang="en-US" sz="1200" dirty="0"/>
          </a:p>
        </p:txBody>
      </p:sp>
      <p:sp>
        <p:nvSpPr>
          <p:cNvPr id="71" name="Text 24"/>
          <p:cNvSpPr/>
          <p:nvPr/>
        </p:nvSpPr>
        <p:spPr>
          <a:xfrm>
            <a:off x="6848475" y="3467100"/>
            <a:ext cx="550640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Grado en que las necesidades del usuario son satisfechas al usar el producto</a:t>
            </a:r>
            <a:endParaRPr lang="en-US" sz="1050" dirty="0"/>
          </a:p>
        </p:txBody>
      </p:sp>
      <p:sp>
        <p:nvSpPr>
          <p:cNvPr id="72" name="Text 25"/>
          <p:cNvSpPr/>
          <p:nvPr/>
        </p:nvSpPr>
        <p:spPr>
          <a:xfrm>
            <a:off x="6848475" y="3981450"/>
            <a:ext cx="45365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Libre de Riesgos</a:t>
            </a:r>
            <a:endParaRPr lang="en-US" sz="1200" dirty="0"/>
          </a:p>
        </p:txBody>
      </p:sp>
      <p:sp>
        <p:nvSpPr>
          <p:cNvPr id="73" name="Text 26"/>
          <p:cNvSpPr/>
          <p:nvPr/>
        </p:nvSpPr>
        <p:spPr>
          <a:xfrm>
            <a:off x="6848475" y="4210050"/>
            <a:ext cx="54438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para prevenir riesgos para el usuario, el negocio, el software, etc.</a:t>
            </a:r>
            <a:endParaRPr lang="en-US" sz="1050" dirty="0"/>
          </a:p>
        </p:txBody>
      </p:sp>
      <p:sp>
        <p:nvSpPr>
          <p:cNvPr id="74" name="Text 27"/>
          <p:cNvSpPr/>
          <p:nvPr/>
        </p:nvSpPr>
        <p:spPr>
          <a:xfrm>
            <a:off x="6848475" y="4724400"/>
            <a:ext cx="42994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Cobertura de Contexto</a:t>
            </a:r>
            <a:endParaRPr lang="en-US" sz="1200" dirty="0"/>
          </a:p>
        </p:txBody>
      </p:sp>
      <p:sp>
        <p:nvSpPr>
          <p:cNvPr id="75" name="Text 28"/>
          <p:cNvSpPr/>
          <p:nvPr/>
        </p:nvSpPr>
        <p:spPr>
          <a:xfrm>
            <a:off x="6848475" y="4953000"/>
            <a:ext cx="51593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Capacidad para ser utilizado eficazmente en diferentes contextos de uso</a:t>
            </a:r>
            <a:endParaRPr lang="en-US" sz="1050" dirty="0"/>
          </a:p>
        </p:txBody>
      </p:sp>
      <p:sp>
        <p:nvSpPr>
          <p:cNvPr id="76" name="Text 29"/>
          <p:cNvSpPr/>
          <p:nvPr/>
        </p:nvSpPr>
        <p:spPr>
          <a:xfrm>
            <a:off x="6543675" y="5562600"/>
            <a:ext cx="54864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ISO/IEC 25010 introduce la calidad en uso como una nueva perspectiva, complementando las características del producto y proporcionando una evaluación más completa de la calidad del software.</a:t>
            </a:r>
            <a:endParaRPr 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96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952500"/>
            <a:ext cx="5753100" cy="2324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11430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952500"/>
            <a:ext cx="5753100" cy="2324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143000"/>
            <a:ext cx="257175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" y="3848100"/>
            <a:ext cx="162178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2280" y="3848100"/>
            <a:ext cx="342141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3690" y="3848100"/>
            <a:ext cx="2779812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3502" y="3848100"/>
            <a:ext cx="3987998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4305300"/>
            <a:ext cx="1621780" cy="419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2280" y="4305300"/>
            <a:ext cx="3421410" cy="419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3690" y="4305300"/>
            <a:ext cx="2779812" cy="419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13502" y="4305300"/>
            <a:ext cx="3987998" cy="419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500" y="4724400"/>
            <a:ext cx="11811000" cy="419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4724400"/>
            <a:ext cx="1621780" cy="419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2280" y="4724400"/>
            <a:ext cx="3421410" cy="419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3690" y="4724400"/>
            <a:ext cx="2779812" cy="419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13502" y="4724400"/>
            <a:ext cx="3987998" cy="419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5143500"/>
            <a:ext cx="1621780" cy="4191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2280" y="5143500"/>
            <a:ext cx="3421410" cy="419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3690" y="5143500"/>
            <a:ext cx="2779812" cy="419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13502" y="5143500"/>
            <a:ext cx="3987998" cy="419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500" y="5562600"/>
            <a:ext cx="11811000" cy="4191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5562600"/>
            <a:ext cx="1621780" cy="419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2280" y="5562600"/>
            <a:ext cx="3421410" cy="4191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3690" y="5562600"/>
            <a:ext cx="2779812" cy="4191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13502" y="5562600"/>
            <a:ext cx="3987998" cy="4191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5981700"/>
            <a:ext cx="1621780" cy="4191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2280" y="5981700"/>
            <a:ext cx="3421410" cy="4191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3690" y="5981700"/>
            <a:ext cx="2779812" cy="419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13502" y="5981700"/>
            <a:ext cx="3987998" cy="4191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500" y="6400800"/>
            <a:ext cx="11811000" cy="4191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6400800"/>
            <a:ext cx="1621780" cy="4191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2280" y="6400800"/>
            <a:ext cx="3421410" cy="4191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3690" y="6400800"/>
            <a:ext cx="2779812" cy="4191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13502" y="6400800"/>
            <a:ext cx="3987998" cy="419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6819900"/>
            <a:ext cx="1621780" cy="4191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2280" y="6819900"/>
            <a:ext cx="3421410" cy="4191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3690" y="6819900"/>
            <a:ext cx="2779812" cy="4191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13502" y="6819900"/>
            <a:ext cx="3987998" cy="4191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500" y="7239000"/>
            <a:ext cx="11811000" cy="4191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" y="7239000"/>
            <a:ext cx="1621780" cy="4191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2280" y="7239000"/>
            <a:ext cx="3421410" cy="41910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3690" y="7239000"/>
            <a:ext cx="2779812" cy="419100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13502" y="7239000"/>
            <a:ext cx="3987998" cy="419100"/>
          </a:xfrm>
          <a:prstGeom prst="rect">
            <a:avLst/>
          </a:prstGeom>
        </p:spPr>
      </p:pic>
      <p:sp>
        <p:nvSpPr>
          <p:cNvPr id="48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ISO/IEC 25010: Principales Diferencias con 9126</a:t>
            </a:r>
            <a:endParaRPr lang="en-US" sz="2700" dirty="0"/>
          </a:p>
        </p:txBody>
      </p:sp>
      <p:sp>
        <p:nvSpPr>
          <p:cNvPr id="49" name="Text 1"/>
          <p:cNvSpPr/>
          <p:nvPr/>
        </p:nvSpPr>
        <p:spPr>
          <a:xfrm>
            <a:off x="647700" y="1104900"/>
            <a:ext cx="65379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Evolución del Modelo</a:t>
            </a:r>
            <a:endParaRPr lang="en-US" sz="1800" dirty="0"/>
          </a:p>
        </p:txBody>
      </p:sp>
      <p:sp>
        <p:nvSpPr>
          <p:cNvPr id="50" name="Text 2"/>
          <p:cNvSpPr/>
          <p:nvPr/>
        </p:nvSpPr>
        <p:spPr>
          <a:xfrm>
            <a:off x="381000" y="1524000"/>
            <a:ext cx="6492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Publicada en 2011 como sucesor de ISO 9126 (2001)</a:t>
            </a:r>
            <a:endParaRPr lang="en-US" sz="1200" dirty="0"/>
          </a:p>
        </p:txBody>
      </p:sp>
      <p:sp>
        <p:nvSpPr>
          <p:cNvPr id="51" name="Text 3"/>
          <p:cNvSpPr/>
          <p:nvPr/>
        </p:nvSpPr>
        <p:spPr>
          <a:xfrm>
            <a:off x="381000" y="1828800"/>
            <a:ext cx="6492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Parte de la familia de normas SQuaRE</a:t>
            </a:r>
            <a:endParaRPr lang="en-US" sz="1200" dirty="0"/>
          </a:p>
        </p:txBody>
      </p:sp>
      <p:sp>
        <p:nvSpPr>
          <p:cNvPr id="52" name="Text 4"/>
          <p:cNvSpPr/>
          <p:nvPr/>
        </p:nvSpPr>
        <p:spPr>
          <a:xfrm>
            <a:off x="381000" y="2133600"/>
            <a:ext cx="5410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Actualizada para adaptarse a tendencias contemporáneas: computación en la nube, dispositivos móviles, diversidad de usuarios</a:t>
            </a:r>
            <a:endParaRPr lang="en-US" sz="1200" dirty="0"/>
          </a:p>
        </p:txBody>
      </p:sp>
      <p:sp>
        <p:nvSpPr>
          <p:cNvPr id="53" name="Text 5"/>
          <p:cNvSpPr/>
          <p:nvPr/>
        </p:nvSpPr>
        <p:spPr>
          <a:xfrm>
            <a:off x="381000" y="2667000"/>
            <a:ext cx="6492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Mayor complejidad y abstracción que la ISO 9126</a:t>
            </a:r>
            <a:endParaRPr lang="en-US" sz="1200" dirty="0"/>
          </a:p>
        </p:txBody>
      </p:sp>
      <p:sp>
        <p:nvSpPr>
          <p:cNvPr id="54" name="Text 6"/>
          <p:cNvSpPr/>
          <p:nvPr/>
        </p:nvSpPr>
        <p:spPr>
          <a:xfrm>
            <a:off x="6734175" y="1104900"/>
            <a:ext cx="65379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Nuevas Características</a:t>
            </a:r>
            <a:endParaRPr lang="en-US" sz="1800" dirty="0"/>
          </a:p>
        </p:txBody>
      </p:sp>
      <p:sp>
        <p:nvSpPr>
          <p:cNvPr id="55" name="Text 7"/>
          <p:cNvSpPr/>
          <p:nvPr/>
        </p:nvSpPr>
        <p:spPr>
          <a:xfrm>
            <a:off x="6486525" y="1524000"/>
            <a:ext cx="5410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highlight>
                  <a:srgbClr val="FFD58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Adecuación Funcional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Reemplaza a "Funcionalidad" con término más específico</a:t>
            </a:r>
            <a:endParaRPr lang="en-US" sz="1200" dirty="0"/>
          </a:p>
        </p:txBody>
      </p:sp>
      <p:sp>
        <p:nvSpPr>
          <p:cNvPr id="56" name="Text 8"/>
          <p:cNvSpPr/>
          <p:nvPr/>
        </p:nvSpPr>
        <p:spPr>
          <a:xfrm>
            <a:off x="6486525" y="2057400"/>
            <a:ext cx="5410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Seguridad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Elevada a característica principal debido a su creciente importancia</a:t>
            </a:r>
            <a:endParaRPr lang="en-US" sz="1200" dirty="0"/>
          </a:p>
        </p:txBody>
      </p:sp>
      <p:sp>
        <p:nvSpPr>
          <p:cNvPr id="57" name="Text 9"/>
          <p:cNvSpPr/>
          <p:nvPr/>
        </p:nvSpPr>
        <p:spPr>
          <a:xfrm>
            <a:off x="6486525" y="2590800"/>
            <a:ext cx="6492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Compatibilidad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Introducida como característica principal</a:t>
            </a:r>
            <a:endParaRPr lang="en-US" sz="1200" dirty="0"/>
          </a:p>
        </p:txBody>
      </p:sp>
      <p:sp>
        <p:nvSpPr>
          <p:cNvPr id="58" name="Text 10"/>
          <p:cNvSpPr/>
          <p:nvPr/>
        </p:nvSpPr>
        <p:spPr>
          <a:xfrm>
            <a:off x="6438900" y="2895600"/>
            <a:ext cx="6492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Expansión de "Calidad en Uso" con 5 características vs 4 en ISO 9126</a:t>
            </a:r>
            <a:endParaRPr lang="en-US" sz="1200" dirty="0"/>
          </a:p>
        </p:txBody>
      </p:sp>
      <p:sp>
        <p:nvSpPr>
          <p:cNvPr id="59" name="Text 11"/>
          <p:cNvSpPr/>
          <p:nvPr/>
        </p:nvSpPr>
        <p:spPr>
          <a:xfrm>
            <a:off x="190500" y="3429000"/>
            <a:ext cx="1181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Comparativa de Características</a:t>
            </a:r>
            <a:endParaRPr lang="en-US" sz="1800" dirty="0"/>
          </a:p>
        </p:txBody>
      </p:sp>
      <p:sp>
        <p:nvSpPr>
          <p:cNvPr id="60" name="Text 12"/>
          <p:cNvSpPr/>
          <p:nvPr/>
        </p:nvSpPr>
        <p:spPr>
          <a:xfrm>
            <a:off x="304800" y="3848100"/>
            <a:ext cx="194613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</a:t>
            </a:r>
            <a:endParaRPr lang="en-US" sz="1200" dirty="0"/>
          </a:p>
        </p:txBody>
      </p:sp>
      <p:sp>
        <p:nvSpPr>
          <p:cNvPr id="61" name="Text 13"/>
          <p:cNvSpPr/>
          <p:nvPr/>
        </p:nvSpPr>
        <p:spPr>
          <a:xfrm>
            <a:off x="1926580" y="3848100"/>
            <a:ext cx="410569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9126 (2001)</a:t>
            </a:r>
            <a:endParaRPr lang="en-US" sz="1200" dirty="0"/>
          </a:p>
        </p:txBody>
      </p:sp>
      <p:sp>
        <p:nvSpPr>
          <p:cNvPr id="62" name="Text 14"/>
          <p:cNvSpPr/>
          <p:nvPr/>
        </p:nvSpPr>
        <p:spPr>
          <a:xfrm>
            <a:off x="5347990" y="3848100"/>
            <a:ext cx="333577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25010 (2011)</a:t>
            </a:r>
            <a:endParaRPr lang="en-US" sz="1200" dirty="0"/>
          </a:p>
        </p:txBody>
      </p:sp>
      <p:sp>
        <p:nvSpPr>
          <p:cNvPr id="63" name="Text 15"/>
          <p:cNvSpPr/>
          <p:nvPr/>
        </p:nvSpPr>
        <p:spPr>
          <a:xfrm>
            <a:off x="8127802" y="3848100"/>
            <a:ext cx="39879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Notas Clave</a:t>
            </a:r>
            <a:endParaRPr lang="en-US" sz="1200" dirty="0"/>
          </a:p>
        </p:txBody>
      </p:sp>
      <p:sp>
        <p:nvSpPr>
          <p:cNvPr id="64" name="Text 16"/>
          <p:cNvSpPr/>
          <p:nvPr/>
        </p:nvSpPr>
        <p:spPr>
          <a:xfrm>
            <a:off x="304800" y="4305300"/>
            <a:ext cx="194613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Funcionalidad</a:t>
            </a:r>
            <a:endParaRPr lang="en-US" sz="1200" dirty="0"/>
          </a:p>
        </p:txBody>
      </p:sp>
      <p:sp>
        <p:nvSpPr>
          <p:cNvPr id="65" name="Text 17"/>
          <p:cNvSpPr/>
          <p:nvPr/>
        </p:nvSpPr>
        <p:spPr>
          <a:xfrm>
            <a:off x="1926580" y="4305300"/>
            <a:ext cx="342141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Funcionalidad</a:t>
            </a:r>
            <a:endParaRPr lang="en-US" sz="1200" dirty="0"/>
          </a:p>
        </p:txBody>
      </p:sp>
      <p:sp>
        <p:nvSpPr>
          <p:cNvPr id="66" name="Text 18"/>
          <p:cNvSpPr/>
          <p:nvPr/>
        </p:nvSpPr>
        <p:spPr>
          <a:xfrm>
            <a:off x="5395615" y="4410075"/>
            <a:ext cx="191381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FFD58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Adecuación Funcional</a:t>
            </a:r>
            <a:endParaRPr lang="en-US" sz="1200" dirty="0"/>
          </a:p>
        </p:txBody>
      </p:sp>
      <p:sp>
        <p:nvSpPr>
          <p:cNvPr id="67" name="Text 19"/>
          <p:cNvSpPr/>
          <p:nvPr/>
        </p:nvSpPr>
        <p:spPr>
          <a:xfrm>
            <a:off x="8127802" y="4305300"/>
            <a:ext cx="478559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Reemplazada por término más específico</a:t>
            </a:r>
            <a:endParaRPr lang="en-US" sz="1200" dirty="0"/>
          </a:p>
        </p:txBody>
      </p:sp>
      <p:sp>
        <p:nvSpPr>
          <p:cNvPr id="68" name="Text 20"/>
          <p:cNvSpPr/>
          <p:nvPr/>
        </p:nvSpPr>
        <p:spPr>
          <a:xfrm>
            <a:off x="304800" y="4724400"/>
            <a:ext cx="194613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69" name="Text 21"/>
          <p:cNvSpPr/>
          <p:nvPr/>
        </p:nvSpPr>
        <p:spPr>
          <a:xfrm>
            <a:off x="1926580" y="4724400"/>
            <a:ext cx="342141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70" name="Text 22"/>
          <p:cNvSpPr/>
          <p:nvPr/>
        </p:nvSpPr>
        <p:spPr>
          <a:xfrm>
            <a:off x="5347990" y="4724400"/>
            <a:ext cx="2779812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71" name="Text 23"/>
          <p:cNvSpPr/>
          <p:nvPr/>
        </p:nvSpPr>
        <p:spPr>
          <a:xfrm>
            <a:off x="8127802" y="4724400"/>
            <a:ext cx="398799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mantiene</a:t>
            </a:r>
            <a:endParaRPr lang="en-US" sz="1200" dirty="0"/>
          </a:p>
        </p:txBody>
      </p:sp>
      <p:sp>
        <p:nvSpPr>
          <p:cNvPr id="72" name="Text 24"/>
          <p:cNvSpPr/>
          <p:nvPr/>
        </p:nvSpPr>
        <p:spPr>
          <a:xfrm>
            <a:off x="304800" y="5143500"/>
            <a:ext cx="194613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73" name="Text 25"/>
          <p:cNvSpPr/>
          <p:nvPr/>
        </p:nvSpPr>
        <p:spPr>
          <a:xfrm>
            <a:off x="1926580" y="5143500"/>
            <a:ext cx="342141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74" name="Text 26"/>
          <p:cNvSpPr/>
          <p:nvPr/>
        </p:nvSpPr>
        <p:spPr>
          <a:xfrm>
            <a:off x="5347990" y="5143500"/>
            <a:ext cx="2779812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75" name="Text 27"/>
          <p:cNvSpPr/>
          <p:nvPr/>
        </p:nvSpPr>
        <p:spPr>
          <a:xfrm>
            <a:off x="8127802" y="5143500"/>
            <a:ext cx="398799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mantiene</a:t>
            </a:r>
            <a:endParaRPr lang="en-US" sz="1200" dirty="0"/>
          </a:p>
        </p:txBody>
      </p:sp>
      <p:sp>
        <p:nvSpPr>
          <p:cNvPr id="76" name="Text 28"/>
          <p:cNvSpPr/>
          <p:nvPr/>
        </p:nvSpPr>
        <p:spPr>
          <a:xfrm>
            <a:off x="304800" y="5562600"/>
            <a:ext cx="194613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</a:t>
            </a:r>
            <a:endParaRPr lang="en-US" sz="1200" dirty="0"/>
          </a:p>
        </p:txBody>
      </p:sp>
      <p:sp>
        <p:nvSpPr>
          <p:cNvPr id="77" name="Text 29"/>
          <p:cNvSpPr/>
          <p:nvPr/>
        </p:nvSpPr>
        <p:spPr>
          <a:xfrm>
            <a:off x="1926580" y="5562600"/>
            <a:ext cx="342141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</a:t>
            </a:r>
            <a:endParaRPr lang="en-US" sz="1200" dirty="0"/>
          </a:p>
        </p:txBody>
      </p:sp>
      <p:sp>
        <p:nvSpPr>
          <p:cNvPr id="78" name="Text 30"/>
          <p:cNvSpPr/>
          <p:nvPr/>
        </p:nvSpPr>
        <p:spPr>
          <a:xfrm>
            <a:off x="5395615" y="5667375"/>
            <a:ext cx="226939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FFD58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 del Rendimiento</a:t>
            </a:r>
            <a:endParaRPr lang="en-US" sz="1200" dirty="0"/>
          </a:p>
        </p:txBody>
      </p:sp>
      <p:sp>
        <p:nvSpPr>
          <p:cNvPr id="79" name="Text 31"/>
          <p:cNvSpPr/>
          <p:nvPr/>
        </p:nvSpPr>
        <p:spPr>
          <a:xfrm>
            <a:off x="8127802" y="5562600"/>
            <a:ext cx="478559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mantiene, con énfasis en rendimiento</a:t>
            </a:r>
            <a:endParaRPr lang="en-US" sz="1200" dirty="0"/>
          </a:p>
        </p:txBody>
      </p:sp>
      <p:sp>
        <p:nvSpPr>
          <p:cNvPr id="80" name="Text 32"/>
          <p:cNvSpPr/>
          <p:nvPr/>
        </p:nvSpPr>
        <p:spPr>
          <a:xfrm>
            <a:off x="304800" y="5981700"/>
            <a:ext cx="194613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Mantenibilidad</a:t>
            </a:r>
            <a:endParaRPr lang="en-US" sz="1200" dirty="0"/>
          </a:p>
        </p:txBody>
      </p:sp>
      <p:sp>
        <p:nvSpPr>
          <p:cNvPr id="81" name="Text 33"/>
          <p:cNvSpPr/>
          <p:nvPr/>
        </p:nvSpPr>
        <p:spPr>
          <a:xfrm>
            <a:off x="1926580" y="5981700"/>
            <a:ext cx="342141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Mantenibilidad</a:t>
            </a:r>
            <a:endParaRPr lang="en-US" sz="1200" dirty="0"/>
          </a:p>
        </p:txBody>
      </p:sp>
      <p:sp>
        <p:nvSpPr>
          <p:cNvPr id="82" name="Text 34"/>
          <p:cNvSpPr/>
          <p:nvPr/>
        </p:nvSpPr>
        <p:spPr>
          <a:xfrm>
            <a:off x="5347990" y="5981700"/>
            <a:ext cx="2779812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Mantenibilidad</a:t>
            </a:r>
            <a:endParaRPr lang="en-US" sz="1200" dirty="0"/>
          </a:p>
        </p:txBody>
      </p:sp>
      <p:sp>
        <p:nvSpPr>
          <p:cNvPr id="83" name="Text 35"/>
          <p:cNvSpPr/>
          <p:nvPr/>
        </p:nvSpPr>
        <p:spPr>
          <a:xfrm>
            <a:off x="8127802" y="5981700"/>
            <a:ext cx="398799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mantiene</a:t>
            </a:r>
            <a:endParaRPr lang="en-US" sz="1200" dirty="0"/>
          </a:p>
        </p:txBody>
      </p:sp>
      <p:sp>
        <p:nvSpPr>
          <p:cNvPr id="84" name="Text 36"/>
          <p:cNvSpPr/>
          <p:nvPr/>
        </p:nvSpPr>
        <p:spPr>
          <a:xfrm>
            <a:off x="304800" y="6400800"/>
            <a:ext cx="194613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85" name="Text 37"/>
          <p:cNvSpPr/>
          <p:nvPr/>
        </p:nvSpPr>
        <p:spPr>
          <a:xfrm>
            <a:off x="1926580" y="6400800"/>
            <a:ext cx="342141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86" name="Text 38"/>
          <p:cNvSpPr/>
          <p:nvPr/>
        </p:nvSpPr>
        <p:spPr>
          <a:xfrm>
            <a:off x="5347990" y="6400800"/>
            <a:ext cx="2779812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87" name="Text 39"/>
          <p:cNvSpPr/>
          <p:nvPr/>
        </p:nvSpPr>
        <p:spPr>
          <a:xfrm>
            <a:off x="8127802" y="6400800"/>
            <a:ext cx="398799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mantiene</a:t>
            </a:r>
            <a:endParaRPr lang="en-US" sz="1200" dirty="0"/>
          </a:p>
        </p:txBody>
      </p:sp>
      <p:sp>
        <p:nvSpPr>
          <p:cNvPr id="88" name="Text 40"/>
          <p:cNvSpPr/>
          <p:nvPr/>
        </p:nvSpPr>
        <p:spPr>
          <a:xfrm>
            <a:off x="304800" y="6819900"/>
            <a:ext cx="194613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Seguridad</a:t>
            </a:r>
            <a:endParaRPr lang="en-US" sz="1200" dirty="0"/>
          </a:p>
        </p:txBody>
      </p:sp>
      <p:sp>
        <p:nvSpPr>
          <p:cNvPr id="89" name="Text 41"/>
          <p:cNvSpPr/>
          <p:nvPr/>
        </p:nvSpPr>
        <p:spPr>
          <a:xfrm>
            <a:off x="1926580" y="6819900"/>
            <a:ext cx="4105692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Subcaracterística de Funcionalidad</a:t>
            </a:r>
            <a:endParaRPr lang="en-US" sz="1200" dirty="0"/>
          </a:p>
        </p:txBody>
      </p:sp>
      <p:sp>
        <p:nvSpPr>
          <p:cNvPr id="90" name="Text 42"/>
          <p:cNvSpPr/>
          <p:nvPr/>
        </p:nvSpPr>
        <p:spPr>
          <a:xfrm>
            <a:off x="5395615" y="6924675"/>
            <a:ext cx="199453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 Principal</a:t>
            </a:r>
            <a:endParaRPr lang="en-US" sz="1200" dirty="0"/>
          </a:p>
        </p:txBody>
      </p:sp>
      <p:sp>
        <p:nvSpPr>
          <p:cNvPr id="91" name="Text 43"/>
          <p:cNvSpPr/>
          <p:nvPr/>
        </p:nvSpPr>
        <p:spPr>
          <a:xfrm>
            <a:off x="8127802" y="6819900"/>
            <a:ext cx="478559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Elevada a característica principal</a:t>
            </a:r>
            <a:endParaRPr lang="en-US" sz="1200" dirty="0"/>
          </a:p>
        </p:txBody>
      </p:sp>
      <p:sp>
        <p:nvSpPr>
          <p:cNvPr id="92" name="Text 44"/>
          <p:cNvSpPr/>
          <p:nvPr/>
        </p:nvSpPr>
        <p:spPr>
          <a:xfrm>
            <a:off x="304800" y="7239000"/>
            <a:ext cx="194613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Compatibilidad</a:t>
            </a:r>
            <a:endParaRPr lang="en-US" sz="1200" dirty="0"/>
          </a:p>
        </p:txBody>
      </p:sp>
      <p:sp>
        <p:nvSpPr>
          <p:cNvPr id="93" name="Text 45"/>
          <p:cNvSpPr/>
          <p:nvPr/>
        </p:nvSpPr>
        <p:spPr>
          <a:xfrm>
            <a:off x="1926580" y="7239000"/>
            <a:ext cx="4105692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explícitamente principal</a:t>
            </a:r>
            <a:endParaRPr lang="en-US" sz="1200" dirty="0"/>
          </a:p>
        </p:txBody>
      </p:sp>
      <p:sp>
        <p:nvSpPr>
          <p:cNvPr id="94" name="Text 46"/>
          <p:cNvSpPr/>
          <p:nvPr/>
        </p:nvSpPr>
        <p:spPr>
          <a:xfrm>
            <a:off x="5395615" y="7343775"/>
            <a:ext cx="199453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E6E6FA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 Principal</a:t>
            </a:r>
            <a:endParaRPr lang="en-US" sz="1200" dirty="0"/>
          </a:p>
        </p:txBody>
      </p:sp>
      <p:sp>
        <p:nvSpPr>
          <p:cNvPr id="95" name="Text 47"/>
          <p:cNvSpPr/>
          <p:nvPr/>
        </p:nvSpPr>
        <p:spPr>
          <a:xfrm>
            <a:off x="8127802" y="7239000"/>
            <a:ext cx="478559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Introducida como principal</a:t>
            </a:r>
            <a:endParaRPr lang="en-US" sz="1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513" y="1047750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013" y="120015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638" y="1047750"/>
            <a:ext cx="609600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563" y="120015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3763" y="104775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63" y="12001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8888" y="104775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9388" y="120015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750" y="2343150"/>
            <a:ext cx="11620500" cy="38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625" y="3257550"/>
            <a:ext cx="3587800" cy="28765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125" y="40957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9125" y="48768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125" y="5543550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02175" y="3257550"/>
            <a:ext cx="3587800" cy="28765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92675" y="4095750"/>
            <a:ext cx="1905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92675" y="4762500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2675" y="53149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75724" y="3257550"/>
            <a:ext cx="3587800" cy="28765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66224" y="409575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66224" y="4762500"/>
            <a:ext cx="1714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66224" y="5314950"/>
            <a:ext cx="1524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Análisis Comparativo: Evolución de los Modelos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285750" y="1733550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McCall (1977)</a:t>
            </a:r>
            <a:endParaRPr lang="en-US" sz="1200" dirty="0"/>
          </a:p>
        </p:txBody>
      </p:sp>
      <p:sp>
        <p:nvSpPr>
          <p:cNvPr id="27" name="Text 2"/>
          <p:cNvSpPr/>
          <p:nvPr/>
        </p:nvSpPr>
        <p:spPr>
          <a:xfrm>
            <a:off x="3190875" y="1733550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Boehm (1978)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5805488" y="1733550"/>
            <a:ext cx="3486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9126 (1991)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8710613" y="1733550"/>
            <a:ext cx="3486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25010 (2011)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-876300" y="2762250"/>
            <a:ext cx="1394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Evolución de enfoques fijos y centrados en el producto hacia marcos flexibles y estandarizados</a:t>
            </a:r>
            <a:endParaRPr lang="en-US" sz="1500" dirty="0"/>
          </a:p>
        </p:txBody>
      </p:sp>
      <p:sp>
        <p:nvSpPr>
          <p:cNvPr id="31" name="Text 6"/>
          <p:cNvSpPr/>
          <p:nvPr/>
        </p:nvSpPr>
        <p:spPr>
          <a:xfrm>
            <a:off x="619125" y="3448050"/>
            <a:ext cx="3848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Enfoques Iniciales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866775" y="3829050"/>
            <a:ext cx="29591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Fijos y rígidos: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Estructuras rígidas que no siempre se adaptan a todos los tipos de software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866775" y="4610100"/>
            <a:ext cx="29591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Centrados en el producto: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Mayor énfasis en las características técnicas que en la experiencia del usuario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904875" y="5391150"/>
            <a:ext cx="292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Perspectiva limitada: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Menos consideración para el contexto de uso real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4492675" y="3448050"/>
            <a:ext cx="320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Transición</a:t>
            </a:r>
            <a:endParaRPr lang="en-US" sz="1500" dirty="0"/>
          </a:p>
        </p:txBody>
      </p:sp>
      <p:sp>
        <p:nvSpPr>
          <p:cNvPr id="36" name="Text 11"/>
          <p:cNvSpPr/>
          <p:nvPr/>
        </p:nvSpPr>
        <p:spPr>
          <a:xfrm>
            <a:off x="4778425" y="3829050"/>
            <a:ext cx="2921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Equilibrio: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Intentos de balancear perspectivas del usuario y del desarrollador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4759375" y="4610100"/>
            <a:ext cx="294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Estructura jerárquica: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Desarrollo de marcos más organizados y sistemáticos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4740325" y="5162550"/>
            <a:ext cx="2959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Mejores métricas: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Desarrollo de criterios más precisos para la evaluación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8366224" y="3448050"/>
            <a:ext cx="3848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Modelos Modernos</a:t>
            </a:r>
            <a:endParaRPr lang="en-US" sz="1500" dirty="0"/>
          </a:p>
        </p:txBody>
      </p:sp>
      <p:sp>
        <p:nvSpPr>
          <p:cNvPr id="40" name="Text 15"/>
          <p:cNvSpPr/>
          <p:nvPr/>
        </p:nvSpPr>
        <p:spPr>
          <a:xfrm>
            <a:off x="8651974" y="3829050"/>
            <a:ext cx="2921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Visión integral: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Consideración de la perspectiva del usuario final y el contexto de uso</a:t>
            </a:r>
            <a:endParaRPr lang="en-US" sz="1200" dirty="0"/>
          </a:p>
        </p:txBody>
      </p:sp>
      <p:sp>
        <p:nvSpPr>
          <p:cNvPr id="41" name="Text 16"/>
          <p:cNvSpPr/>
          <p:nvPr/>
        </p:nvSpPr>
        <p:spPr>
          <a:xfrm>
            <a:off x="8632924" y="4610100"/>
            <a:ext cx="294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Flexibilidad: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Marcos adaptables a diferentes tipos de proyectos y tecnologías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8613874" y="5162550"/>
            <a:ext cx="2959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Standards internacionales:</a:t>
            </a:r>
            <a:r>
              <a:rPr lang="en-US" sz="12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Creación de marcos reconocidos globalmente</a:t>
            </a:r>
            <a:endParaRPr lang="en-US"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952500"/>
            <a:ext cx="2362200" cy="45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952500"/>
            <a:ext cx="2362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11049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952500"/>
            <a:ext cx="2362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1049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100" y="952500"/>
            <a:ext cx="2362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1104900"/>
            <a:ext cx="1714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952500"/>
            <a:ext cx="2362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600" y="1104900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00" y="1409700"/>
            <a:ext cx="2362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54305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2700" y="1409700"/>
            <a:ext cx="2362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4900" y="1409700"/>
            <a:ext cx="2362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7100" y="1409700"/>
            <a:ext cx="2362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9300" y="1409700"/>
            <a:ext cx="2362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" y="1866900"/>
            <a:ext cx="11811000" cy="685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1866900"/>
            <a:ext cx="2362200" cy="685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475" y="21145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2700" y="1866900"/>
            <a:ext cx="2362200" cy="685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14900" y="1866900"/>
            <a:ext cx="2362200" cy="685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7100" y="1866900"/>
            <a:ext cx="23622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9300" y="1866900"/>
            <a:ext cx="2362200" cy="685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500" y="2552700"/>
            <a:ext cx="2362200" cy="914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1950" y="2914650"/>
            <a:ext cx="1714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52700" y="2552700"/>
            <a:ext cx="2362200" cy="914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14900" y="2552700"/>
            <a:ext cx="2362200" cy="914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77100" y="2552700"/>
            <a:ext cx="2362200" cy="914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39300" y="2552700"/>
            <a:ext cx="2362200" cy="914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500" y="3467100"/>
            <a:ext cx="11811000" cy="11430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500" y="3467100"/>
            <a:ext cx="2362200" cy="11430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3404" y="3943350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52700" y="3467100"/>
            <a:ext cx="2362200" cy="11430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14900" y="3467100"/>
            <a:ext cx="2362200" cy="11430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77100" y="3467100"/>
            <a:ext cx="2362200" cy="11430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9300" y="3467100"/>
            <a:ext cx="2362200" cy="114300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Tabla Comparativa de Modelos de Calidad</a:t>
            </a:r>
            <a:endParaRPr lang="en-US" sz="2700" dirty="0"/>
          </a:p>
        </p:txBody>
      </p:sp>
      <p:sp>
        <p:nvSpPr>
          <p:cNvPr id="40" name="Text 1"/>
          <p:cNvSpPr/>
          <p:nvPr/>
        </p:nvSpPr>
        <p:spPr>
          <a:xfrm>
            <a:off x="304800" y="95250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Criterio</a:t>
            </a:r>
            <a:endParaRPr lang="en-US" sz="1200" dirty="0"/>
          </a:p>
        </p:txBody>
      </p:sp>
      <p:sp>
        <p:nvSpPr>
          <p:cNvPr id="41" name="Text 2"/>
          <p:cNvSpPr/>
          <p:nvPr/>
        </p:nvSpPr>
        <p:spPr>
          <a:xfrm>
            <a:off x="2895600" y="1066800"/>
            <a:ext cx="2560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McCall (1977)</a:t>
            </a:r>
            <a:endParaRPr lang="en-US" sz="1200" dirty="0"/>
          </a:p>
        </p:txBody>
      </p:sp>
      <p:sp>
        <p:nvSpPr>
          <p:cNvPr id="42" name="Text 3"/>
          <p:cNvSpPr/>
          <p:nvPr/>
        </p:nvSpPr>
        <p:spPr>
          <a:xfrm>
            <a:off x="5295900" y="1066800"/>
            <a:ext cx="2560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Boehm (1978)</a:t>
            </a:r>
            <a:endParaRPr lang="en-US" sz="1200" dirty="0"/>
          </a:p>
        </p:txBody>
      </p:sp>
      <p:sp>
        <p:nvSpPr>
          <p:cNvPr id="43" name="Text 4"/>
          <p:cNvSpPr/>
          <p:nvPr/>
        </p:nvSpPr>
        <p:spPr>
          <a:xfrm>
            <a:off x="7639050" y="1066800"/>
            <a:ext cx="2560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9126 (1991/2001)</a:t>
            </a:r>
            <a:endParaRPr lang="en-US" sz="1200" dirty="0"/>
          </a:p>
        </p:txBody>
      </p:sp>
      <p:sp>
        <p:nvSpPr>
          <p:cNvPr id="44" name="Text 5"/>
          <p:cNvSpPr/>
          <p:nvPr/>
        </p:nvSpPr>
        <p:spPr>
          <a:xfrm>
            <a:off x="9944100" y="1066800"/>
            <a:ext cx="2560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25010 (2011)</a:t>
            </a:r>
            <a:endParaRPr lang="en-US" sz="1200" dirty="0"/>
          </a:p>
        </p:txBody>
      </p:sp>
      <p:sp>
        <p:nvSpPr>
          <p:cNvPr id="45" name="Text 6"/>
          <p:cNvSpPr/>
          <p:nvPr/>
        </p:nvSpPr>
        <p:spPr>
          <a:xfrm>
            <a:off x="685800" y="1524000"/>
            <a:ext cx="2560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Año de Creación</a:t>
            </a:r>
            <a:endParaRPr lang="en-US" sz="1200" dirty="0"/>
          </a:p>
        </p:txBody>
      </p:sp>
      <p:sp>
        <p:nvSpPr>
          <p:cNvPr id="46" name="Text 7"/>
          <p:cNvSpPr/>
          <p:nvPr/>
        </p:nvSpPr>
        <p:spPr>
          <a:xfrm>
            <a:off x="2667000" y="140970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1977</a:t>
            </a:r>
            <a:endParaRPr lang="en-US" sz="1200" dirty="0"/>
          </a:p>
        </p:txBody>
      </p:sp>
      <p:sp>
        <p:nvSpPr>
          <p:cNvPr id="47" name="Text 8"/>
          <p:cNvSpPr/>
          <p:nvPr/>
        </p:nvSpPr>
        <p:spPr>
          <a:xfrm>
            <a:off x="5029200" y="140970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1978</a:t>
            </a:r>
            <a:endParaRPr lang="en-US" sz="1200" dirty="0"/>
          </a:p>
        </p:txBody>
      </p:sp>
      <p:sp>
        <p:nvSpPr>
          <p:cNvPr id="48" name="Text 9"/>
          <p:cNvSpPr/>
          <p:nvPr/>
        </p:nvSpPr>
        <p:spPr>
          <a:xfrm>
            <a:off x="7391400" y="1409700"/>
            <a:ext cx="28346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1991 (revisión 2001)</a:t>
            </a:r>
            <a:endParaRPr lang="en-US" sz="1200" dirty="0"/>
          </a:p>
        </p:txBody>
      </p:sp>
      <p:sp>
        <p:nvSpPr>
          <p:cNvPr id="49" name="Text 10"/>
          <p:cNvSpPr/>
          <p:nvPr/>
        </p:nvSpPr>
        <p:spPr>
          <a:xfrm>
            <a:off x="9753600" y="140970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2011</a:t>
            </a:r>
            <a:endParaRPr lang="en-US" sz="1200" dirty="0"/>
          </a:p>
        </p:txBody>
      </p:sp>
      <p:sp>
        <p:nvSpPr>
          <p:cNvPr id="50" name="Text 11"/>
          <p:cNvSpPr/>
          <p:nvPr/>
        </p:nvSpPr>
        <p:spPr>
          <a:xfrm>
            <a:off x="685800" y="2095500"/>
            <a:ext cx="2560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Enfoque Principal</a:t>
            </a:r>
            <a:endParaRPr lang="en-US" sz="1200" dirty="0"/>
          </a:p>
        </p:txBody>
      </p:sp>
      <p:sp>
        <p:nvSpPr>
          <p:cNvPr id="51" name="Text 12"/>
          <p:cNvSpPr/>
          <p:nvPr/>
        </p:nvSpPr>
        <p:spPr>
          <a:xfrm>
            <a:off x="2667000" y="1866900"/>
            <a:ext cx="2362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Producto (perspectiva del usuario)</a:t>
            </a:r>
            <a:endParaRPr lang="en-US" sz="1200" dirty="0"/>
          </a:p>
        </p:txBody>
      </p:sp>
      <p:sp>
        <p:nvSpPr>
          <p:cNvPr id="52" name="Text 13"/>
          <p:cNvSpPr/>
          <p:nvPr/>
        </p:nvSpPr>
        <p:spPr>
          <a:xfrm>
            <a:off x="5029200" y="1866900"/>
            <a:ext cx="2362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Producto (utilidad y mantenibilidad)</a:t>
            </a:r>
            <a:endParaRPr lang="en-US" sz="1200" dirty="0"/>
          </a:p>
        </p:txBody>
      </p:sp>
      <p:sp>
        <p:nvSpPr>
          <p:cNvPr id="53" name="Text 14"/>
          <p:cNvSpPr/>
          <p:nvPr/>
        </p:nvSpPr>
        <p:spPr>
          <a:xfrm>
            <a:off x="7391400" y="1866900"/>
            <a:ext cx="2362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Producto (calidad interna, externa y en uso)</a:t>
            </a:r>
            <a:endParaRPr lang="en-US" sz="1200" dirty="0"/>
          </a:p>
        </p:txBody>
      </p:sp>
      <p:sp>
        <p:nvSpPr>
          <p:cNvPr id="54" name="Text 15"/>
          <p:cNvSpPr/>
          <p:nvPr/>
        </p:nvSpPr>
        <p:spPr>
          <a:xfrm>
            <a:off x="9753600" y="1866900"/>
            <a:ext cx="2362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Producto y Calidad en Uso (contexto y usuario)</a:t>
            </a:r>
            <a:endParaRPr lang="en-US" sz="1200" dirty="0"/>
          </a:p>
        </p:txBody>
      </p:sp>
      <p:sp>
        <p:nvSpPr>
          <p:cNvPr id="55" name="Text 16"/>
          <p:cNvSpPr/>
          <p:nvPr/>
        </p:nvSpPr>
        <p:spPr>
          <a:xfrm>
            <a:off x="685800" y="2895600"/>
            <a:ext cx="213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Estructura</a:t>
            </a:r>
            <a:endParaRPr lang="en-US" sz="1200" dirty="0"/>
          </a:p>
        </p:txBody>
      </p:sp>
      <p:sp>
        <p:nvSpPr>
          <p:cNvPr id="56" name="Text 17"/>
          <p:cNvSpPr/>
          <p:nvPr/>
        </p:nvSpPr>
        <p:spPr>
          <a:xfrm>
            <a:off x="2667000" y="2552700"/>
            <a:ext cx="2362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Jerárquica (3 niveles: Capacidades, Factores, Criterios/Métricas)</a:t>
            </a:r>
            <a:endParaRPr lang="en-US" sz="1200" dirty="0"/>
          </a:p>
        </p:txBody>
      </p:sp>
      <p:sp>
        <p:nvSpPr>
          <p:cNvPr id="57" name="Text 18"/>
          <p:cNvSpPr/>
          <p:nvPr/>
        </p:nvSpPr>
        <p:spPr>
          <a:xfrm>
            <a:off x="5029200" y="2552700"/>
            <a:ext cx="2362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Jerárquica (3 niveles: Alto, Intermedio, Primitivo)</a:t>
            </a:r>
            <a:endParaRPr lang="en-US" sz="1200" dirty="0"/>
          </a:p>
        </p:txBody>
      </p:sp>
      <p:sp>
        <p:nvSpPr>
          <p:cNvPr id="58" name="Text 19"/>
          <p:cNvSpPr/>
          <p:nvPr/>
        </p:nvSpPr>
        <p:spPr>
          <a:xfrm>
            <a:off x="7391400" y="2552700"/>
            <a:ext cx="2362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Jerárquica (Características, Subcaracterísticas, Atributos)</a:t>
            </a:r>
            <a:endParaRPr lang="en-US" sz="1200" dirty="0"/>
          </a:p>
        </p:txBody>
      </p:sp>
      <p:sp>
        <p:nvSpPr>
          <p:cNvPr id="59" name="Text 20"/>
          <p:cNvSpPr/>
          <p:nvPr/>
        </p:nvSpPr>
        <p:spPr>
          <a:xfrm>
            <a:off x="9753600" y="2552700"/>
            <a:ext cx="2362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Jerárquica (Características, Subcaracterísticas)</a:t>
            </a:r>
            <a:endParaRPr lang="en-US" sz="1200" dirty="0"/>
          </a:p>
        </p:txBody>
      </p:sp>
      <p:sp>
        <p:nvSpPr>
          <p:cNvPr id="60" name="Text 21"/>
          <p:cNvSpPr/>
          <p:nvPr/>
        </p:nvSpPr>
        <p:spPr>
          <a:xfrm>
            <a:off x="589657" y="3695700"/>
            <a:ext cx="2133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Número de Características Principales</a:t>
            </a:r>
            <a:endParaRPr lang="en-US" sz="1200" dirty="0"/>
          </a:p>
        </p:txBody>
      </p:sp>
      <p:sp>
        <p:nvSpPr>
          <p:cNvPr id="61" name="Text 22"/>
          <p:cNvSpPr/>
          <p:nvPr/>
        </p:nvSpPr>
        <p:spPr>
          <a:xfrm>
            <a:off x="2667000" y="3467100"/>
            <a:ext cx="2362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 capacidades (Operación, Transición, Revisión) con 11 factores</a:t>
            </a:r>
            <a:endParaRPr lang="en-US" sz="1200" dirty="0"/>
          </a:p>
        </p:txBody>
      </p:sp>
      <p:sp>
        <p:nvSpPr>
          <p:cNvPr id="62" name="Text 23"/>
          <p:cNvSpPr/>
          <p:nvPr/>
        </p:nvSpPr>
        <p:spPr>
          <a:xfrm>
            <a:off x="5029200" y="3467100"/>
            <a:ext cx="2362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 características de alto nivel (Utilidad general, Mantenibilidad, Portabilidad)</a:t>
            </a:r>
            <a:endParaRPr lang="en-US" sz="1200" dirty="0"/>
          </a:p>
        </p:txBody>
      </p:sp>
      <p:sp>
        <p:nvSpPr>
          <p:cNvPr id="63" name="Text 24"/>
          <p:cNvSpPr/>
          <p:nvPr/>
        </p:nvSpPr>
        <p:spPr>
          <a:xfrm>
            <a:off x="7391400" y="3467100"/>
            <a:ext cx="2362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 características (Funcionalidad, Fiabilidad, Usabilidad, Eficiencia, Mantenibilidad, Portabilidad)</a:t>
            </a:r>
            <a:endParaRPr lang="en-US" sz="1200" dirty="0"/>
          </a:p>
        </p:txBody>
      </p:sp>
      <p:sp>
        <p:nvSpPr>
          <p:cNvPr id="64" name="Text 25"/>
          <p:cNvSpPr/>
          <p:nvPr/>
        </p:nvSpPr>
        <p:spPr>
          <a:xfrm>
            <a:off x="9753600" y="3467100"/>
            <a:ext cx="2362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 características de calidad del producto y 5 de calidad en uso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05100"/>
            <a:ext cx="2743200" cy="2895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0099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625" y="3143250"/>
            <a:ext cx="3619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2705100"/>
            <a:ext cx="2743200" cy="2895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30099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125" y="314325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705100"/>
            <a:ext cx="2743200" cy="2895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600" y="30099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7425" y="3143250"/>
            <a:ext cx="361950" cy="342900"/>
          </a:xfrm>
          <a:prstGeom prst="rect">
            <a:avLst/>
          </a:prstGeom>
        </p:spPr>
      </p:pic>
      <p:sp>
        <p:nvSpPr>
          <p:cNvPr id="15" name="Text 2"/>
          <p:cNvSpPr/>
          <p:nvPr/>
        </p:nvSpPr>
        <p:spPr>
          <a:xfrm>
            <a:off x="853440" y="3771900"/>
            <a:ext cx="2560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Calidad del Proceso</a:t>
            </a:r>
            <a:endParaRPr lang="en-US" sz="1500" dirty="0"/>
          </a:p>
        </p:txBody>
      </p:sp>
      <p:sp>
        <p:nvSpPr>
          <p:cNvPr id="16" name="Text 3"/>
          <p:cNvSpPr/>
          <p:nvPr/>
        </p:nvSpPr>
        <p:spPr>
          <a:xfrm>
            <a:off x="1066800" y="4305300"/>
            <a:ext cx="2133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Eficacia y eficiencia de los métodos y prácticas para desarrollar software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5029200" y="3771900"/>
            <a:ext cx="2133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Calidad del Producto</a:t>
            </a:r>
            <a:endParaRPr lang="en-US" sz="1500" dirty="0"/>
          </a:p>
        </p:txBody>
      </p:sp>
      <p:sp>
        <p:nvSpPr>
          <p:cNvPr id="18" name="Text 5"/>
          <p:cNvSpPr/>
          <p:nvPr/>
        </p:nvSpPr>
        <p:spPr>
          <a:xfrm>
            <a:off x="5029200" y="4229100"/>
            <a:ext cx="2133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Conjunto de características intrínsecas que definen el comportamiento y valor del software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8778240" y="3771900"/>
            <a:ext cx="2560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Calidad en Uso</a:t>
            </a:r>
            <a:endParaRPr lang="en-US" sz="1500" dirty="0"/>
          </a:p>
        </p:txBody>
      </p:sp>
      <p:sp>
        <p:nvSpPr>
          <p:cNvPr id="20" name="Text 7"/>
          <p:cNvSpPr/>
          <p:nvPr/>
        </p:nvSpPr>
        <p:spPr>
          <a:xfrm>
            <a:off x="8991600" y="4229100"/>
            <a:ext cx="2133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Perspectiva del usuario final, evaluando cómo el producto permite alcanzar metas específicas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082388-D24C-855B-BA02-4EE7C70EC4CF}"/>
              </a:ext>
            </a:extLst>
          </p:cNvPr>
          <p:cNvSpPr/>
          <p:nvPr/>
        </p:nvSpPr>
        <p:spPr>
          <a:xfrm>
            <a:off x="0" y="-19050"/>
            <a:ext cx="12192000" cy="1905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ext 0"/>
          <p:cNvSpPr/>
          <p:nvPr/>
        </p:nvSpPr>
        <p:spPr>
          <a:xfrm>
            <a:off x="762000" y="609600"/>
            <a:ext cx="12801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la Calidad del Software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Text 1"/>
          <p:cNvSpPr/>
          <p:nvPr/>
        </p:nvSpPr>
        <p:spPr>
          <a:xfrm>
            <a:off x="1219200" y="1219200"/>
            <a:ext cx="122529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Enfoque integral para la definición y el cumplimiento de los requisitos de calidad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Image 28" descr="preencoded.png">
            <a:extLst>
              <a:ext uri="{FF2B5EF4-FFF2-40B4-BE49-F238E27FC236}">
                <a16:creationId xmlns:a16="http://schemas.microsoft.com/office/drawing/2014/main" id="{F0DE548D-E322-BA18-90B0-37B2E16221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24" name="Text 11">
            <a:extLst>
              <a:ext uri="{FF2B5EF4-FFF2-40B4-BE49-F238E27FC236}">
                <a16:creationId xmlns:a16="http://schemas.microsoft.com/office/drawing/2014/main" id="{E8B0D7ED-600F-FA0F-FAF3-2CFBBC14D299}"/>
              </a:ext>
            </a:extLst>
          </p:cNvPr>
          <p:cNvSpPr/>
          <p:nvPr/>
        </p:nvSpPr>
        <p:spPr>
          <a:xfrm>
            <a:off x="381000" y="6591300"/>
            <a:ext cx="26151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Calidad del Software</a:t>
            </a:r>
            <a:endParaRPr lang="en-US" sz="10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047750"/>
            <a:ext cx="11620500" cy="133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2895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13" y="3086100"/>
            <a:ext cx="21907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552825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713" y="3609975"/>
            <a:ext cx="21907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0767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188" y="4133850"/>
            <a:ext cx="23812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50" y="4686300"/>
            <a:ext cx="11620500" cy="8382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90500" y="190500"/>
            <a:ext cx="1417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Conclusiones y Recomendaciones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476250" y="1238250"/>
            <a:ext cx="1123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Evolución de los Modelos</a:t>
            </a:r>
            <a:endParaRPr lang="en-US" sz="1800" dirty="0"/>
          </a:p>
        </p:txBody>
      </p:sp>
      <p:sp>
        <p:nvSpPr>
          <p:cNvPr id="14" name="Text 2"/>
          <p:cNvSpPr/>
          <p:nvPr/>
        </p:nvSpPr>
        <p:spPr>
          <a:xfrm>
            <a:off x="476250" y="1657350"/>
            <a:ext cx="11239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evolución ha transitado desde enfoques iniciales más fijos y centrados en el producto, hacia marcos más flexibles y estandarizados que consideran la perspectiva del usuario final y el contexto de uso.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285750" y="2609850"/>
            <a:ext cx="1162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Recomendaciones</a:t>
            </a:r>
            <a:endParaRPr lang="en-US" sz="1800" dirty="0"/>
          </a:p>
        </p:txBody>
      </p:sp>
      <p:sp>
        <p:nvSpPr>
          <p:cNvPr id="16" name="Text 4"/>
          <p:cNvSpPr/>
          <p:nvPr/>
        </p:nvSpPr>
        <p:spPr>
          <a:xfrm>
            <a:off x="857250" y="3028950"/>
            <a:ext cx="116141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</a:t>
            </a: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elección del modelo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debe basarse en el contexto específico del proyecto, sus objetivos y recursos disponibles</a:t>
            </a:r>
            <a:endParaRPr lang="en-US" sz="1500" dirty="0"/>
          </a:p>
        </p:txBody>
      </p:sp>
      <p:sp>
        <p:nvSpPr>
          <p:cNvPr id="17" name="Text 5"/>
          <p:cNvSpPr/>
          <p:nvPr/>
        </p:nvSpPr>
        <p:spPr>
          <a:xfrm>
            <a:off x="857250" y="3552825"/>
            <a:ext cx="104705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ISO/IEC 25010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ofrece el marco más completo y actualizado, integrando lecciones de sus predecesores</a:t>
            </a:r>
            <a:endParaRPr lang="en-US" sz="1500" dirty="0"/>
          </a:p>
        </p:txBody>
      </p:sp>
      <p:sp>
        <p:nvSpPr>
          <p:cNvPr id="18" name="Text 6"/>
          <p:cNvSpPr/>
          <p:nvPr/>
        </p:nvSpPr>
        <p:spPr>
          <a:xfrm>
            <a:off x="857250" y="4076700"/>
            <a:ext cx="116391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modelo debe adaptarse a las </a:t>
            </a:r>
            <a:r>
              <a:rPr lang="en-US" sz="1500" b="1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demandas tecnológicas actuales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(computación en la nube, dispositivos móviles)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438150" y="4838700"/>
            <a:ext cx="11315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modelos de calidad del software han evolucionado para convertirse en herramientas </a:t>
            </a:r>
            <a:r>
              <a:rPr lang="en-US" sz="1500" b="1" dirty="0">
                <a:solidFill>
                  <a:srgbClr val="333333"/>
                </a:solidFill>
                <a:highlight>
                  <a:srgbClr val="FFFACD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más integrales y adaptables</a:t>
            </a:r>
            <a:r>
              <a:rPr lang="en-US" sz="1500" dirty="0">
                <a:solidFill>
                  <a:srgbClr val="33333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las necesidades cambiantes de la industria del software.</a:t>
            </a:r>
            <a:endParaRPr 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7391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09600"/>
            <a:ext cx="1158240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1143000"/>
            <a:ext cx="142875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0925" y="1428750"/>
            <a:ext cx="28575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5934075"/>
            <a:ext cx="1905000" cy="28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010150"/>
            <a:ext cx="28575" cy="952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" y="142875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7500" y="5200650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1485900"/>
            <a:ext cx="91440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1828800"/>
            <a:ext cx="10972800" cy="1409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467100"/>
            <a:ext cx="3505200" cy="1295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3657600"/>
            <a:ext cx="219075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3467100"/>
            <a:ext cx="3505200" cy="1295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900" y="3657600"/>
            <a:ext cx="219075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7200" y="3467100"/>
            <a:ext cx="3505200" cy="1295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7700" y="3657600"/>
            <a:ext cx="219075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4991100"/>
            <a:ext cx="10972800" cy="1790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5676900"/>
            <a:ext cx="142875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72200" y="567690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" y="6134100"/>
            <a:ext cx="23812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72200" y="6134100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7315200"/>
            <a:ext cx="12192000" cy="762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09600" y="609600"/>
            <a:ext cx="109728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Ejercicio Práctico: Evaluación de Calidad en Aplicaciones Móviles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838200" y="2057400"/>
            <a:ext cx="10515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Objetivo del Ejercicio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838200" y="2476500"/>
            <a:ext cx="10515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Aplicar los conceptos teóricos de calidad del producto y calidad en uso para evaluar una aplicación móvil real y proponer mejoras fundamentadas.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1133475" y="3695700"/>
            <a:ext cx="30209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Selección de Aplicación</a:t>
            </a:r>
            <a:endParaRPr lang="en-US" sz="1500" dirty="0"/>
          </a:p>
        </p:txBody>
      </p:sp>
      <p:sp>
        <p:nvSpPr>
          <p:cNvPr id="28" name="Text 4"/>
          <p:cNvSpPr/>
          <p:nvPr/>
        </p:nvSpPr>
        <p:spPr>
          <a:xfrm>
            <a:off x="800100" y="41148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Elegir una aplicación móvil popular y justificar la selección brevemente.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4867275" y="3695700"/>
            <a:ext cx="282660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Evaluación de Calidad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4533900" y="41148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Analizar la aplicación según los modelos de calidad del producto y en uso.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8601075" y="3695700"/>
            <a:ext cx="171985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Informe Final</a:t>
            </a:r>
            <a:endParaRPr lang="en-US" sz="1500" dirty="0"/>
          </a:p>
        </p:txBody>
      </p:sp>
      <p:sp>
        <p:nvSpPr>
          <p:cNvPr id="32" name="Text 8"/>
          <p:cNvSpPr/>
          <p:nvPr/>
        </p:nvSpPr>
        <p:spPr>
          <a:xfrm>
            <a:off x="8267700" y="41148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Elaborar un informe con resultados, hallazgos y recomendaciones.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838200" y="5219700"/>
            <a:ext cx="10515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Beneficios del Ejercicio</a:t>
            </a:r>
            <a:endParaRPr lang="en-US" sz="1800" dirty="0"/>
          </a:p>
        </p:txBody>
      </p:sp>
      <p:sp>
        <p:nvSpPr>
          <p:cNvPr id="34" name="Text 10"/>
          <p:cNvSpPr/>
          <p:nvPr/>
        </p:nvSpPr>
        <p:spPr>
          <a:xfrm>
            <a:off x="1095375" y="5638800"/>
            <a:ext cx="53590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Comprender la interconexión entre los modelos de calidad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6477000" y="5638800"/>
            <a:ext cx="487078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Aplicar técnicas de evaluación de calidad en práctica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1190625" y="6096000"/>
            <a:ext cx="56092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Desarrollar habilidades de análisis y resolución de problemas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6477000" y="60960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Preparación para la evaluación de calidad en el entorno profesional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11617077" y="7000875"/>
            <a:ext cx="461308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12/16</a:t>
            </a:r>
            <a:endParaRPr lang="en-US" sz="10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7924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09600"/>
            <a:ext cx="11582400" cy="792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1143000"/>
            <a:ext cx="142875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0925" y="1428750"/>
            <a:ext cx="28575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467475"/>
            <a:ext cx="1905000" cy="28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543550"/>
            <a:ext cx="28575" cy="952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" y="142875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7500" y="5734050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1104900"/>
            <a:ext cx="91440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1371600"/>
            <a:ext cx="10972800" cy="838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2400300"/>
            <a:ext cx="5372100" cy="2209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2590800"/>
            <a:ext cx="198834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1334" y="30099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1334" y="37719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2400300"/>
            <a:ext cx="5372100" cy="2209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2590800"/>
            <a:ext cx="222498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5698" y="30099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5698" y="37719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800600"/>
            <a:ext cx="10972800" cy="2514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" y="5410200"/>
            <a:ext cx="2562225" cy="8001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62150" y="5524500"/>
            <a:ext cx="238125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76625" y="5410200"/>
            <a:ext cx="2562225" cy="800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62488" y="5524500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53150" y="5410200"/>
            <a:ext cx="2562225" cy="8001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2350" y="5524500"/>
            <a:ext cx="12382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29675" y="5410200"/>
            <a:ext cx="2562225" cy="8001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01250" y="5524500"/>
            <a:ext cx="219075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" y="6324600"/>
            <a:ext cx="2562225" cy="8001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85963" y="643890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76625" y="6324600"/>
            <a:ext cx="2562225" cy="8001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62488" y="6438900"/>
            <a:ext cx="19050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53150" y="6324600"/>
            <a:ext cx="2562225" cy="8001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48538" y="6438900"/>
            <a:ext cx="171450" cy="2667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29675" y="6324600"/>
            <a:ext cx="2562225" cy="8001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15538" y="6438900"/>
            <a:ext cx="190500" cy="2667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7848600"/>
            <a:ext cx="12192000" cy="76200"/>
          </a:xfrm>
          <a:prstGeom prst="rect">
            <a:avLst/>
          </a:prstGeom>
        </p:spPr>
      </p:pic>
      <p:sp>
        <p:nvSpPr>
          <p:cNvPr id="38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Instrucciones del Ejercicio - Parte 1</a:t>
            </a:r>
            <a:endParaRPr lang="en-US" sz="2700" dirty="0"/>
          </a:p>
        </p:txBody>
      </p:sp>
      <p:sp>
        <p:nvSpPr>
          <p:cNvPr id="39" name="Text 1"/>
          <p:cNvSpPr/>
          <p:nvPr/>
        </p:nvSpPr>
        <p:spPr>
          <a:xfrm>
            <a:off x="762000" y="1524000"/>
            <a:ext cx="10668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 este ejercicio, los estudiantes deberán seleccionar una aplicación móvil y evaluar su calidad del producto según las características definidas en el modelo ISO/IEC.</a:t>
            </a:r>
            <a:endParaRPr lang="en-US" sz="1350" dirty="0"/>
          </a:p>
        </p:txBody>
      </p:sp>
      <p:sp>
        <p:nvSpPr>
          <p:cNvPr id="40" name="Text 2"/>
          <p:cNvSpPr/>
          <p:nvPr/>
        </p:nvSpPr>
        <p:spPr>
          <a:xfrm>
            <a:off x="800100" y="2647950"/>
            <a:ext cx="23860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2250" dirty="0"/>
          </a:p>
        </p:txBody>
      </p:sp>
      <p:sp>
        <p:nvSpPr>
          <p:cNvPr id="41" name="Text 3"/>
          <p:cNvSpPr/>
          <p:nvPr/>
        </p:nvSpPr>
        <p:spPr>
          <a:xfrm>
            <a:off x="1151334" y="2590800"/>
            <a:ext cx="556783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Selección de la Aplicación</a:t>
            </a:r>
            <a:endParaRPr lang="en-US" sz="1800" dirty="0"/>
          </a:p>
        </p:txBody>
      </p:sp>
      <p:sp>
        <p:nvSpPr>
          <p:cNvPr id="42" name="Text 4"/>
          <p:cNvSpPr/>
          <p:nvPr/>
        </p:nvSpPr>
        <p:spPr>
          <a:xfrm>
            <a:off x="1379934" y="2971800"/>
            <a:ext cx="4411266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Cada estudiante o grupo deberá elegir una aplicación móvil popular y de uso extendido (por ejemplo, Spotify, Instagram, WhatsApp, TikTok, etc.)</a:t>
            </a:r>
            <a:endParaRPr lang="en-US" sz="1200" dirty="0"/>
          </a:p>
        </p:txBody>
      </p:sp>
      <p:sp>
        <p:nvSpPr>
          <p:cNvPr id="43" name="Text 5"/>
          <p:cNvSpPr/>
          <p:nvPr/>
        </p:nvSpPr>
        <p:spPr>
          <a:xfrm>
            <a:off x="1379934" y="3733800"/>
            <a:ext cx="4052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elección debe ser justificada brevemente</a:t>
            </a:r>
            <a:endParaRPr lang="en-US" sz="1200" dirty="0"/>
          </a:p>
        </p:txBody>
      </p:sp>
      <p:sp>
        <p:nvSpPr>
          <p:cNvPr id="44" name="Text 6"/>
          <p:cNvSpPr/>
          <p:nvPr/>
        </p:nvSpPr>
        <p:spPr>
          <a:xfrm>
            <a:off x="6412557" y="2647950"/>
            <a:ext cx="23860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2250" dirty="0"/>
          </a:p>
        </p:txBody>
      </p:sp>
      <p:sp>
        <p:nvSpPr>
          <p:cNvPr id="45" name="Text 7"/>
          <p:cNvSpPr/>
          <p:nvPr/>
        </p:nvSpPr>
        <p:spPr>
          <a:xfrm>
            <a:off x="6775698" y="2590800"/>
            <a:ext cx="55394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Evaluación de Calidad del Producto</a:t>
            </a:r>
            <a:endParaRPr lang="en-US" sz="1800" dirty="0"/>
          </a:p>
        </p:txBody>
      </p:sp>
      <p:sp>
        <p:nvSpPr>
          <p:cNvPr id="46" name="Text 8"/>
          <p:cNvSpPr/>
          <p:nvPr/>
        </p:nvSpPr>
        <p:spPr>
          <a:xfrm>
            <a:off x="7004298" y="2971800"/>
            <a:ext cx="4387602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Crear una tabla donde se listen al menos 5 de las 8 características de calidad del producto definidas en la norma ISO/IEC</a:t>
            </a:r>
            <a:endParaRPr lang="en-US" sz="1200" dirty="0"/>
          </a:p>
        </p:txBody>
      </p:sp>
      <p:sp>
        <p:nvSpPr>
          <p:cNvPr id="47" name="Text 9"/>
          <p:cNvSpPr/>
          <p:nvPr/>
        </p:nvSpPr>
        <p:spPr>
          <a:xfrm>
            <a:off x="7004298" y="3733800"/>
            <a:ext cx="4387602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 cada característica seleccionada, calificar la aplicación en una escala del 1 (muy deficiente) al 5 (excelente)</a:t>
            </a:r>
            <a:endParaRPr lang="en-US" sz="1200" dirty="0"/>
          </a:p>
        </p:txBody>
      </p:sp>
      <p:sp>
        <p:nvSpPr>
          <p:cNvPr id="48" name="Text 10"/>
          <p:cNvSpPr/>
          <p:nvPr/>
        </p:nvSpPr>
        <p:spPr>
          <a:xfrm>
            <a:off x="800100" y="4991100"/>
            <a:ext cx="127101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Características de Calidad del Producto según ISO/IEC</a:t>
            </a:r>
            <a:endParaRPr lang="en-US" sz="1800" dirty="0"/>
          </a:p>
        </p:txBody>
      </p:sp>
      <p:sp>
        <p:nvSpPr>
          <p:cNvPr id="49" name="Text 11"/>
          <p:cNvSpPr/>
          <p:nvPr/>
        </p:nvSpPr>
        <p:spPr>
          <a:xfrm>
            <a:off x="681038" y="5867400"/>
            <a:ext cx="2800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Funcionalidad</a:t>
            </a:r>
            <a:endParaRPr lang="en-US" sz="1200" dirty="0"/>
          </a:p>
        </p:txBody>
      </p:sp>
      <p:sp>
        <p:nvSpPr>
          <p:cNvPr id="50" name="Text 12"/>
          <p:cNvSpPr/>
          <p:nvPr/>
        </p:nvSpPr>
        <p:spPr>
          <a:xfrm>
            <a:off x="3590925" y="5867400"/>
            <a:ext cx="23336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51" name="Text 13"/>
          <p:cNvSpPr/>
          <p:nvPr/>
        </p:nvSpPr>
        <p:spPr>
          <a:xfrm>
            <a:off x="6267450" y="5867400"/>
            <a:ext cx="23336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52" name="Text 14"/>
          <p:cNvSpPr/>
          <p:nvPr/>
        </p:nvSpPr>
        <p:spPr>
          <a:xfrm>
            <a:off x="8943975" y="5867400"/>
            <a:ext cx="23336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Eficiencia</a:t>
            </a:r>
            <a:endParaRPr lang="en-US" sz="1200" dirty="0"/>
          </a:p>
        </p:txBody>
      </p:sp>
      <p:sp>
        <p:nvSpPr>
          <p:cNvPr id="53" name="Text 15"/>
          <p:cNvSpPr/>
          <p:nvPr/>
        </p:nvSpPr>
        <p:spPr>
          <a:xfrm>
            <a:off x="681038" y="6781800"/>
            <a:ext cx="2800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Mantenibilidad</a:t>
            </a:r>
            <a:endParaRPr lang="en-US" sz="1200" dirty="0"/>
          </a:p>
        </p:txBody>
      </p:sp>
      <p:sp>
        <p:nvSpPr>
          <p:cNvPr id="54" name="Text 16"/>
          <p:cNvSpPr/>
          <p:nvPr/>
        </p:nvSpPr>
        <p:spPr>
          <a:xfrm>
            <a:off x="3590925" y="6781800"/>
            <a:ext cx="23336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55" name="Text 17"/>
          <p:cNvSpPr/>
          <p:nvPr/>
        </p:nvSpPr>
        <p:spPr>
          <a:xfrm>
            <a:off x="6267450" y="6781800"/>
            <a:ext cx="23336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Seguridad</a:t>
            </a:r>
            <a:endParaRPr lang="en-US" sz="1200" dirty="0"/>
          </a:p>
        </p:txBody>
      </p:sp>
      <p:sp>
        <p:nvSpPr>
          <p:cNvPr id="56" name="Text 18"/>
          <p:cNvSpPr/>
          <p:nvPr/>
        </p:nvSpPr>
        <p:spPr>
          <a:xfrm>
            <a:off x="8710613" y="6781800"/>
            <a:ext cx="2800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Compatibilidad</a:t>
            </a:r>
            <a:endParaRPr lang="en-US" sz="1200" dirty="0"/>
          </a:p>
        </p:txBody>
      </p:sp>
      <p:sp>
        <p:nvSpPr>
          <p:cNvPr id="57" name="Text 19"/>
          <p:cNvSpPr/>
          <p:nvPr/>
        </p:nvSpPr>
        <p:spPr>
          <a:xfrm>
            <a:off x="11617077" y="7534275"/>
            <a:ext cx="461308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13/16</a:t>
            </a:r>
            <a:endParaRPr lang="en-US" sz="10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7391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09600"/>
            <a:ext cx="1158240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1143000"/>
            <a:ext cx="142875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0925" y="1428750"/>
            <a:ext cx="28575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5934075"/>
            <a:ext cx="1905000" cy="28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010150"/>
            <a:ext cx="28575" cy="952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" y="142875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7500" y="5200650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1104900"/>
            <a:ext cx="91440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1447800"/>
            <a:ext cx="10972800" cy="1257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704975"/>
            <a:ext cx="22860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2933700"/>
            <a:ext cx="5372100" cy="2247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3133725"/>
            <a:ext cx="219075" cy="285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1575" y="35052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1575" y="40386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1575" y="43434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2933700"/>
            <a:ext cx="5372100" cy="2247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3133725"/>
            <a:ext cx="247650" cy="2857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0850" y="35052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0850" y="40386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0850" y="45720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5410200"/>
            <a:ext cx="10972800" cy="1371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" y="5638800"/>
            <a:ext cx="190500" cy="190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0100" y="6010275"/>
            <a:ext cx="1905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81500" y="6010275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62900" y="6010275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7315200"/>
            <a:ext cx="12192000" cy="762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Instrucciones del Ejercicio - Parte 2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1143000" y="1676400"/>
            <a:ext cx="126187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Metodología para Evaluar la Calidad en Uso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838200" y="2095500"/>
            <a:ext cx="12618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 evaluar la calidad en uso de la aplicación móvil seleccionada, los estudiantes deberán seguir los siguientes pasos: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1171575" y="3124200"/>
            <a:ext cx="5543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Definición y Medición de Tareas</a:t>
            </a:r>
            <a:endParaRPr lang="en-US" sz="1500" dirty="0"/>
          </a:p>
        </p:txBody>
      </p:sp>
      <p:sp>
        <p:nvSpPr>
          <p:cNvPr id="33" name="Text 4"/>
          <p:cNvSpPr/>
          <p:nvPr/>
        </p:nvSpPr>
        <p:spPr>
          <a:xfrm>
            <a:off x="1400175" y="3467100"/>
            <a:ext cx="43910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Definir 3 tareas típicas que un usuario realizaría con la aplicación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1400175" y="4000500"/>
            <a:ext cx="487525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Medir el tiempo necesario para completar cada tarea</a:t>
            </a:r>
            <a:endParaRPr lang="en-US" sz="1200" dirty="0"/>
          </a:p>
        </p:txBody>
      </p:sp>
      <p:sp>
        <p:nvSpPr>
          <p:cNvPr id="35" name="Text 6"/>
          <p:cNvSpPr/>
          <p:nvPr/>
        </p:nvSpPr>
        <p:spPr>
          <a:xfrm>
            <a:off x="1400175" y="4305300"/>
            <a:ext cx="43910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Registrar errores, dificultades y frustraciones experimentadas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6800850" y="3124200"/>
            <a:ext cx="55092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Encuesta de Satisfacción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7029450" y="3467100"/>
            <a:ext cx="4362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Realizar una encuesta a 5 usuarios diferentes de la aplicación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7029450" y="4000500"/>
            <a:ext cx="4362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Usar escala de Likert para evaluar la experiencia general y facilidad de uso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7029450" y="4533900"/>
            <a:ext cx="4362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Incluir preguntas abiertas sobre si la aplicación cumple expectativas</a:t>
            </a:r>
            <a:endParaRPr lang="en-US" sz="1200" dirty="0"/>
          </a:p>
        </p:txBody>
      </p:sp>
      <p:sp>
        <p:nvSpPr>
          <p:cNvPr id="40" name="Text 11"/>
          <p:cNvSpPr/>
          <p:nvPr/>
        </p:nvSpPr>
        <p:spPr>
          <a:xfrm>
            <a:off x="1066800" y="5600700"/>
            <a:ext cx="1059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Métodos Adicionales de Evaluación</a:t>
            </a:r>
            <a:endParaRPr lang="en-US" sz="1500" dirty="0"/>
          </a:p>
        </p:txBody>
      </p:sp>
      <p:sp>
        <p:nvSpPr>
          <p:cNvPr id="41" name="Text 12"/>
          <p:cNvSpPr/>
          <p:nvPr/>
        </p:nvSpPr>
        <p:spPr>
          <a:xfrm>
            <a:off x="1066800" y="5981700"/>
            <a:ext cx="3794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Pruebas con Usuarios Reales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1066800" y="6210300"/>
            <a:ext cx="31623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Observación directa de usuarios interactuando con la aplicación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4572000" y="5981700"/>
            <a:ext cx="3238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de Logs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4572000" y="6210300"/>
            <a:ext cx="3238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Estudio de registros de actividad para entender patrones de uso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8229600" y="5981700"/>
            <a:ext cx="3162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Entrevistas</a:t>
            </a:r>
            <a:endParaRPr lang="en-US" sz="1200" dirty="0"/>
          </a:p>
        </p:txBody>
      </p:sp>
      <p:sp>
        <p:nvSpPr>
          <p:cNvPr id="46" name="Text 17"/>
          <p:cNvSpPr/>
          <p:nvPr/>
        </p:nvSpPr>
        <p:spPr>
          <a:xfrm>
            <a:off x="8229600" y="6210300"/>
            <a:ext cx="31623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Conversaciones estructuradas para profundizar en experiencias de usuario</a:t>
            </a:r>
            <a:endParaRPr lang="en-US" sz="1050" dirty="0"/>
          </a:p>
        </p:txBody>
      </p:sp>
      <p:sp>
        <p:nvSpPr>
          <p:cNvPr id="47" name="Text 18"/>
          <p:cNvSpPr/>
          <p:nvPr/>
        </p:nvSpPr>
        <p:spPr>
          <a:xfrm>
            <a:off x="11617077" y="7000875"/>
            <a:ext cx="461308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14/16</a:t>
            </a:r>
            <a:endParaRPr lang="en-US" sz="10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7696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09600"/>
            <a:ext cx="11582400" cy="769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1143000"/>
            <a:ext cx="142875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0925" y="1428750"/>
            <a:ext cx="28575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238875"/>
            <a:ext cx="1905000" cy="28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314950"/>
            <a:ext cx="28575" cy="952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" y="142875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7500" y="5505450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1104900"/>
            <a:ext cx="91440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1447800"/>
            <a:ext cx="5257800" cy="5638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676400"/>
            <a:ext cx="219075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2209800"/>
            <a:ext cx="4800600" cy="91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" y="23526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3314700"/>
            <a:ext cx="4800600" cy="914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500" y="3457575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419600"/>
            <a:ext cx="4800600" cy="685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500" y="456247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5295900"/>
            <a:ext cx="4800600" cy="685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00" y="5438775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6172200"/>
            <a:ext cx="4800600" cy="685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2500" y="6315075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1447800"/>
            <a:ext cx="5257800" cy="5638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53200" y="1676400"/>
            <a:ext cx="285750" cy="342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53200" y="2209800"/>
            <a:ext cx="32385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9400" y="2314575"/>
            <a:ext cx="1714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53200" y="3390900"/>
            <a:ext cx="30480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29400" y="3495675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53200" y="4343400"/>
            <a:ext cx="304800" cy="381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29400" y="4448175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53200" y="5295900"/>
            <a:ext cx="3429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29400" y="5400675"/>
            <a:ext cx="1905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7620000"/>
            <a:ext cx="12192000" cy="762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Entregable: Informe de Hallazgos</a:t>
            </a:r>
            <a:endParaRPr lang="en-US" sz="2700" dirty="0"/>
          </a:p>
        </p:txBody>
      </p:sp>
      <p:sp>
        <p:nvSpPr>
          <p:cNvPr id="35" name="Text 1"/>
          <p:cNvSpPr/>
          <p:nvPr/>
        </p:nvSpPr>
        <p:spPr>
          <a:xfrm>
            <a:off x="1209675" y="1695450"/>
            <a:ext cx="350168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Estructura del Informe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219200" y="2324100"/>
            <a:ext cx="4305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Resumen Ejecutivo</a:t>
            </a:r>
            <a:endParaRPr lang="en-US" sz="1200" dirty="0"/>
          </a:p>
        </p:txBody>
      </p:sp>
      <p:sp>
        <p:nvSpPr>
          <p:cNvPr id="37" name="Text 3"/>
          <p:cNvSpPr/>
          <p:nvPr/>
        </p:nvSpPr>
        <p:spPr>
          <a:xfrm>
            <a:off x="1219200" y="2552700"/>
            <a:ext cx="4305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Breve descripción de los objetivos y principales hallazgos</a:t>
            </a:r>
            <a:endParaRPr lang="en-US" sz="1200" dirty="0"/>
          </a:p>
        </p:txBody>
      </p:sp>
      <p:sp>
        <p:nvSpPr>
          <p:cNvPr id="38" name="Text 4"/>
          <p:cNvSpPr/>
          <p:nvPr/>
        </p:nvSpPr>
        <p:spPr>
          <a:xfrm>
            <a:off x="1181100" y="34290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Resultados de Evaluación</a:t>
            </a:r>
            <a:endParaRPr lang="en-US" sz="1200" dirty="0"/>
          </a:p>
        </p:txBody>
      </p:sp>
      <p:sp>
        <p:nvSpPr>
          <p:cNvPr id="39" name="Text 5"/>
          <p:cNvSpPr/>
          <p:nvPr/>
        </p:nvSpPr>
        <p:spPr>
          <a:xfrm>
            <a:off x="1181100" y="36576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Detalles de las evaluaciones de calidad del producto y en uso</a:t>
            </a:r>
            <a:endParaRPr lang="en-US" sz="1200" dirty="0"/>
          </a:p>
        </p:txBody>
      </p:sp>
      <p:sp>
        <p:nvSpPr>
          <p:cNvPr id="40" name="Text 6"/>
          <p:cNvSpPr/>
          <p:nvPr/>
        </p:nvSpPr>
        <p:spPr>
          <a:xfrm>
            <a:off x="1219200" y="4533900"/>
            <a:ext cx="43719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 Principales Problemas Identificados</a:t>
            </a:r>
            <a:endParaRPr lang="en-US" sz="1200" dirty="0"/>
          </a:p>
        </p:txBody>
      </p:sp>
      <p:sp>
        <p:nvSpPr>
          <p:cNvPr id="41" name="Text 7"/>
          <p:cNvSpPr/>
          <p:nvPr/>
        </p:nvSpPr>
        <p:spPr>
          <a:xfrm>
            <a:off x="1219200" y="4762500"/>
            <a:ext cx="43719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problemas de calidad priorizados por impacto</a:t>
            </a:r>
            <a:endParaRPr lang="en-US" sz="1200" dirty="0"/>
          </a:p>
        </p:txBody>
      </p:sp>
      <p:sp>
        <p:nvSpPr>
          <p:cNvPr id="42" name="Text 8"/>
          <p:cNvSpPr/>
          <p:nvPr/>
        </p:nvSpPr>
        <p:spPr>
          <a:xfrm>
            <a:off x="1181100" y="5410200"/>
            <a:ext cx="508170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Propuestas de Mejora</a:t>
            </a:r>
            <a:endParaRPr lang="en-US" sz="1200" dirty="0"/>
          </a:p>
        </p:txBody>
      </p:sp>
      <p:sp>
        <p:nvSpPr>
          <p:cNvPr id="43" name="Text 9"/>
          <p:cNvSpPr/>
          <p:nvPr/>
        </p:nvSpPr>
        <p:spPr>
          <a:xfrm>
            <a:off x="1181100" y="5638800"/>
            <a:ext cx="508170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Soluciones específicas para cada problema identificado</a:t>
            </a:r>
            <a:endParaRPr lang="en-US" sz="1200" dirty="0"/>
          </a:p>
        </p:txBody>
      </p:sp>
      <p:sp>
        <p:nvSpPr>
          <p:cNvPr id="44" name="Text 10"/>
          <p:cNvSpPr/>
          <p:nvPr/>
        </p:nvSpPr>
        <p:spPr>
          <a:xfrm>
            <a:off x="1257300" y="6286500"/>
            <a:ext cx="511849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Vinculación con Características de Calidad</a:t>
            </a:r>
            <a:endParaRPr lang="en-US" sz="1200" dirty="0"/>
          </a:p>
        </p:txBody>
      </p:sp>
      <p:sp>
        <p:nvSpPr>
          <p:cNvPr id="45" name="Text 11"/>
          <p:cNvSpPr/>
          <p:nvPr/>
        </p:nvSpPr>
        <p:spPr>
          <a:xfrm>
            <a:off x="1257300" y="6515100"/>
            <a:ext cx="511849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Relación entre mejoras propuestas y características ISO</a:t>
            </a:r>
            <a:endParaRPr lang="en-US" sz="1200" dirty="0"/>
          </a:p>
        </p:txBody>
      </p:sp>
      <p:sp>
        <p:nvSpPr>
          <p:cNvPr id="46" name="Text 12"/>
          <p:cNvSpPr/>
          <p:nvPr/>
        </p:nvSpPr>
        <p:spPr>
          <a:xfrm>
            <a:off x="6991350" y="1695450"/>
            <a:ext cx="25640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Requisitos Clave</a:t>
            </a:r>
            <a:endParaRPr lang="en-US" sz="1800" dirty="0"/>
          </a:p>
        </p:txBody>
      </p:sp>
      <p:sp>
        <p:nvSpPr>
          <p:cNvPr id="47" name="Text 13"/>
          <p:cNvSpPr/>
          <p:nvPr/>
        </p:nvSpPr>
        <p:spPr>
          <a:xfrm>
            <a:off x="7029450" y="2209800"/>
            <a:ext cx="5189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Priorización de Problemas</a:t>
            </a:r>
            <a:endParaRPr lang="en-US" sz="1200" dirty="0"/>
          </a:p>
        </p:txBody>
      </p:sp>
      <p:sp>
        <p:nvSpPr>
          <p:cNvPr id="48" name="Text 14"/>
          <p:cNvSpPr/>
          <p:nvPr/>
        </p:nvSpPr>
        <p:spPr>
          <a:xfrm>
            <a:off x="7029450" y="2476500"/>
            <a:ext cx="43243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Identifique los 3 principales problemas de calidad según su impacto en la experiencia del usuario o en el cumplimiento de requisitos</a:t>
            </a:r>
            <a:endParaRPr lang="en-US" sz="1200" dirty="0"/>
          </a:p>
        </p:txBody>
      </p:sp>
      <p:sp>
        <p:nvSpPr>
          <p:cNvPr id="49" name="Text 15"/>
          <p:cNvSpPr/>
          <p:nvPr/>
        </p:nvSpPr>
        <p:spPr>
          <a:xfrm>
            <a:off x="7010400" y="3390900"/>
            <a:ext cx="4343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Propuestas Específicas</a:t>
            </a:r>
            <a:endParaRPr lang="en-US" sz="1200" dirty="0"/>
          </a:p>
        </p:txBody>
      </p:sp>
      <p:sp>
        <p:nvSpPr>
          <p:cNvPr id="50" name="Text 16"/>
          <p:cNvSpPr/>
          <p:nvPr/>
        </p:nvSpPr>
        <p:spPr>
          <a:xfrm>
            <a:off x="7010400" y="36576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 cada problema, proponga soluciones claras y detalladas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7010400" y="4343400"/>
            <a:ext cx="4343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Vinculación con ISO</a:t>
            </a:r>
            <a:endParaRPr lang="en-US" sz="1200" dirty="0"/>
          </a:p>
        </p:txBody>
      </p:sp>
      <p:sp>
        <p:nvSpPr>
          <p:cNvPr id="52" name="Text 18"/>
          <p:cNvSpPr/>
          <p:nvPr/>
        </p:nvSpPr>
        <p:spPr>
          <a:xfrm>
            <a:off x="7010400" y="46101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Relacione cada mejora con la característica de calidad ISO que se vería impactada positamente</a:t>
            </a:r>
            <a:endParaRPr lang="en-US" sz="1200" dirty="0"/>
          </a:p>
        </p:txBody>
      </p:sp>
      <p:sp>
        <p:nvSpPr>
          <p:cNvPr id="53" name="Text 19"/>
          <p:cNvSpPr/>
          <p:nvPr/>
        </p:nvSpPr>
        <p:spPr>
          <a:xfrm>
            <a:off x="7048500" y="5295900"/>
            <a:ext cx="4305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Perspectiva del Usuario</a:t>
            </a:r>
            <a:endParaRPr lang="en-US" sz="1200" dirty="0"/>
          </a:p>
        </p:txBody>
      </p:sp>
      <p:sp>
        <p:nvSpPr>
          <p:cNvPr id="54" name="Text 20"/>
          <p:cNvSpPr/>
          <p:nvPr/>
        </p:nvSpPr>
        <p:spPr>
          <a:xfrm>
            <a:off x="7048500" y="5562600"/>
            <a:ext cx="4305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Asegúrese de que las evaluaciones y propuestas consideran la experiencia del usuario final</a:t>
            </a:r>
            <a:endParaRPr lang="en-US" sz="1200" dirty="0"/>
          </a:p>
        </p:txBody>
      </p:sp>
      <p:sp>
        <p:nvSpPr>
          <p:cNvPr id="55" name="Text 21"/>
          <p:cNvSpPr/>
          <p:nvPr/>
        </p:nvSpPr>
        <p:spPr>
          <a:xfrm>
            <a:off x="11617077" y="7305675"/>
            <a:ext cx="461308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15/16</a:t>
            </a:r>
            <a:endParaRPr lang="en-US" sz="10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7581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09600"/>
            <a:ext cx="11582400" cy="7581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1143000"/>
            <a:ext cx="142875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0925" y="1428750"/>
            <a:ext cx="28575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124575"/>
            <a:ext cx="1905000" cy="28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200650"/>
            <a:ext cx="28575" cy="952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500" y="5391150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104900"/>
            <a:ext cx="914400" cy="38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971800"/>
            <a:ext cx="5372100" cy="1104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3190875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2971800"/>
            <a:ext cx="5372100" cy="1104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190875"/>
            <a:ext cx="257175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305300"/>
            <a:ext cx="5372100" cy="1333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4524375"/>
            <a:ext cx="28575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4305300"/>
            <a:ext cx="5372100" cy="1333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4524375"/>
            <a:ext cx="28575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5867400"/>
            <a:ext cx="10972800" cy="1104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" y="6086475"/>
            <a:ext cx="17145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7505700"/>
            <a:ext cx="12192000" cy="762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Conclusiones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181100" y="31623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Pilar Fundamental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1181100" y="34290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calidad del software es un pilar fundamental para el éxito de cualquier producto digital.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6810375" y="3162300"/>
            <a:ext cx="5497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Perspectivas Integradas</a:t>
            </a:r>
            <a:endParaRPr lang="en-US" sz="1500" dirty="0"/>
          </a:p>
        </p:txBody>
      </p:sp>
      <p:sp>
        <p:nvSpPr>
          <p:cNvPr id="27" name="Text 4"/>
          <p:cNvSpPr/>
          <p:nvPr/>
        </p:nvSpPr>
        <p:spPr>
          <a:xfrm>
            <a:off x="6810375" y="342900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Abordarla desde una perspectiva integral que contemple la calidad del proceso, del producto y en uso es esencial.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1238250" y="449580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Base Técnica</a:t>
            </a:r>
            <a:endParaRPr lang="en-US" sz="1500" dirty="0"/>
          </a:p>
        </p:txBody>
      </p:sp>
      <p:sp>
        <p:nvSpPr>
          <p:cNvPr id="29" name="Text 6"/>
          <p:cNvSpPr/>
          <p:nvPr/>
        </p:nvSpPr>
        <p:spPr>
          <a:xfrm>
            <a:off x="1238250" y="4762500"/>
            <a:ext cx="45529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 proceso de desarrollo robusto y bien gestionado sienta las bases para la creación de un producto técnicamente sólido.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6838950" y="4495800"/>
            <a:ext cx="5463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Validación User-Focused</a:t>
            </a:r>
            <a:endParaRPr lang="en-US" sz="1500" dirty="0"/>
          </a:p>
        </p:txBody>
      </p:sp>
      <p:sp>
        <p:nvSpPr>
          <p:cNvPr id="31" name="Text 8"/>
          <p:cNvSpPr/>
          <p:nvPr/>
        </p:nvSpPr>
        <p:spPr>
          <a:xfrm>
            <a:off x="6838950" y="4762500"/>
            <a:ext cx="45529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calidad en uso valida si el software cumple eficazmente con las necesidades y expectativas del usuario en un contexto real.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1123950" y="6057900"/>
            <a:ext cx="10267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Valor Real</a:t>
            </a:r>
            <a:endParaRPr lang="en-US" sz="1500" dirty="0"/>
          </a:p>
        </p:txBody>
      </p:sp>
      <p:sp>
        <p:nvSpPr>
          <p:cNvPr id="33" name="Text 10"/>
          <p:cNvSpPr/>
          <p:nvPr/>
        </p:nvSpPr>
        <p:spPr>
          <a:xfrm>
            <a:off x="1123950" y="6324600"/>
            <a:ext cx="10267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interconexión de estas tres dimensiones garantiza no solo un software funcional y eficiente, sino también uno que genera satisfacción y valor para sus usuarios.</a:t>
            </a:r>
            <a:endParaRPr lang="en-US" sz="1200" dirty="0"/>
          </a:p>
        </p:txBody>
      </p:sp>
      <p:sp>
        <p:nvSpPr>
          <p:cNvPr id="34" name="Text 11"/>
          <p:cNvSpPr/>
          <p:nvPr/>
        </p:nvSpPr>
        <p:spPr>
          <a:xfrm>
            <a:off x="11617077" y="7191375"/>
            <a:ext cx="461308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16/16</a:t>
            </a:r>
            <a:endParaRPr lang="en-US" sz="10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BA94182-A4CD-9977-8C08-C8D0DCDD753E}"/>
              </a:ext>
            </a:extLst>
          </p:cNvPr>
          <p:cNvSpPr/>
          <p:nvPr/>
        </p:nvSpPr>
        <p:spPr>
          <a:xfrm>
            <a:off x="3793249" y="1444800"/>
            <a:ext cx="867507" cy="820615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F9D77DD-150A-9B69-BD45-D16E6137845B}"/>
              </a:ext>
            </a:extLst>
          </p:cNvPr>
          <p:cNvSpPr/>
          <p:nvPr/>
        </p:nvSpPr>
        <p:spPr>
          <a:xfrm>
            <a:off x="5667964" y="1460429"/>
            <a:ext cx="867507" cy="820615"/>
          </a:xfrm>
          <a:prstGeom prst="ellipse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163817-8518-258E-41EE-40E456AE0FC6}"/>
              </a:ext>
            </a:extLst>
          </p:cNvPr>
          <p:cNvSpPr/>
          <p:nvPr/>
        </p:nvSpPr>
        <p:spPr>
          <a:xfrm>
            <a:off x="7601174" y="1472765"/>
            <a:ext cx="867507" cy="820615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0ABD6D-3526-99CA-075A-1CEDAA8A13E9}"/>
              </a:ext>
            </a:extLst>
          </p:cNvPr>
          <p:cNvSpPr txBox="1"/>
          <p:nvPr/>
        </p:nvSpPr>
        <p:spPr>
          <a:xfrm>
            <a:off x="3375640" y="1701217"/>
            <a:ext cx="1636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/>
              <a:t>Calidad del Proceso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142014-30FD-6A79-5BCB-4C30EDBF4938}"/>
              </a:ext>
            </a:extLst>
          </p:cNvPr>
          <p:cNvSpPr txBox="1"/>
          <p:nvPr/>
        </p:nvSpPr>
        <p:spPr>
          <a:xfrm>
            <a:off x="5243919" y="1713553"/>
            <a:ext cx="1727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/>
              <a:t>Calidad del Producto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C701EE-E5E6-A1B9-C31F-6CB4AE9CF1E1}"/>
              </a:ext>
            </a:extLst>
          </p:cNvPr>
          <p:cNvSpPr txBox="1"/>
          <p:nvPr/>
        </p:nvSpPr>
        <p:spPr>
          <a:xfrm>
            <a:off x="7347683" y="171453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/>
              <a:t>Calidad del Uso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" y="-24765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889856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91" y="264795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473447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86576" y="2809875"/>
            <a:ext cx="1905000" cy="2590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3326" y="3038475"/>
            <a:ext cx="5715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295" y="2809875"/>
            <a:ext cx="1905000" cy="2590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0195" y="3038475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06000" y="2809875"/>
            <a:ext cx="1905000" cy="2590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2750" y="3038475"/>
            <a:ext cx="5715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24765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Introducción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685800" y="1162050"/>
            <a:ext cx="3729892" cy="3429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Importancia de la Calidad del Software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685800" y="1695450"/>
            <a:ext cx="51816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 el panorama tecnológico actual, la calidad del software es un pilar fundamental para el éxito de cualquier proyecto.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685800" y="2524003"/>
            <a:ext cx="5181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Una alta calidad reduce costos a largo plazo y mejora la reputación y competitividad.</a:t>
            </a:r>
            <a:endParaRPr lang="en-US" sz="1500" dirty="0"/>
          </a:p>
        </p:txBody>
      </p:sp>
      <p:sp>
        <p:nvSpPr>
          <p:cNvPr id="19" name="Text 4"/>
          <p:cNvSpPr/>
          <p:nvPr/>
        </p:nvSpPr>
        <p:spPr>
          <a:xfrm>
            <a:off x="685800" y="3318120"/>
            <a:ext cx="5181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calidad se comprende mejor desde tres perspectivas interconectadas y complementarias.</a:t>
            </a:r>
            <a:endParaRPr lang="en-US" sz="1500" dirty="0"/>
          </a:p>
        </p:txBody>
      </p:sp>
      <p:sp>
        <p:nvSpPr>
          <p:cNvPr id="20" name="Text 5"/>
          <p:cNvSpPr/>
          <p:nvPr/>
        </p:nvSpPr>
        <p:spPr>
          <a:xfrm>
            <a:off x="6025651" y="1543050"/>
            <a:ext cx="5715000" cy="89535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800" b="1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Las tres dimensiones de la calidad del software</a:t>
            </a:r>
            <a:endParaRPr lang="en-US" sz="1800" dirty="0"/>
          </a:p>
        </p:txBody>
      </p:sp>
      <p:sp>
        <p:nvSpPr>
          <p:cNvPr id="21" name="Text 6"/>
          <p:cNvSpPr/>
          <p:nvPr/>
        </p:nvSpPr>
        <p:spPr>
          <a:xfrm>
            <a:off x="6138976" y="3571875"/>
            <a:ext cx="1600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Calidad del Proceso</a:t>
            </a:r>
            <a:endParaRPr lang="en-US" sz="1500" dirty="0"/>
          </a:p>
        </p:txBody>
      </p:sp>
      <p:sp>
        <p:nvSpPr>
          <p:cNvPr id="22" name="Text 7"/>
          <p:cNvSpPr/>
          <p:nvPr/>
        </p:nvSpPr>
        <p:spPr>
          <a:xfrm>
            <a:off x="6138976" y="4105275"/>
            <a:ext cx="1600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Eficacia y eficiencia de los métodos y prácticas de desarrollo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8098695" y="3571875"/>
            <a:ext cx="1600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Calidad del Producto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8098695" y="4105275"/>
            <a:ext cx="1600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Conjunto de características que definen el comportamiento y valor del software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9898380" y="3571875"/>
            <a:ext cx="19202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Calidad en Uso</a:t>
            </a:r>
            <a:endParaRPr lang="en-US" sz="1500" dirty="0"/>
          </a:p>
        </p:txBody>
      </p:sp>
      <p:sp>
        <p:nvSpPr>
          <p:cNvPr id="26" name="Text 11"/>
          <p:cNvSpPr/>
          <p:nvPr/>
        </p:nvSpPr>
        <p:spPr>
          <a:xfrm>
            <a:off x="10058400" y="3838575"/>
            <a:ext cx="1600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Perspectiva del usuario final y experiencia al interactuar con el sistema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381000" y="6591300"/>
            <a:ext cx="26151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Calidad del Software</a:t>
            </a:r>
            <a:endParaRPr lang="en-US" sz="1050" dirty="0"/>
          </a:p>
        </p:txBody>
      </p:sp>
      <p:pic>
        <p:nvPicPr>
          <p:cNvPr id="31" name="Picture 30" descr="A gold seal with black text&#10;&#10;AI-generated content may be incorrect.">
            <a:extLst>
              <a:ext uri="{FF2B5EF4-FFF2-40B4-BE49-F238E27FC236}">
                <a16:creationId xmlns:a16="http://schemas.microsoft.com/office/drawing/2014/main" id="{89A66A92-0185-3B6A-0EA8-7769AF781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2356" y="3971803"/>
            <a:ext cx="2591044" cy="25910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1000" y="1623153"/>
            <a:ext cx="5410200" cy="1714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80328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1000" y="3566253"/>
            <a:ext cx="5410200" cy="1714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823428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0800" y="1537184"/>
            <a:ext cx="5410200" cy="2400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1003" y="1587500"/>
            <a:ext cx="4838700" cy="180046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0850" y="1619250"/>
            <a:ext cx="4838700" cy="1562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400" y="1994384"/>
            <a:ext cx="48387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400" y="2032486"/>
            <a:ext cx="19050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4200" y="1619250"/>
            <a:ext cx="352425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7090" y="1974608"/>
            <a:ext cx="4838700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400" y="2578342"/>
            <a:ext cx="190500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4200" y="2000250"/>
            <a:ext cx="4533900" cy="533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9400" y="2647950"/>
            <a:ext cx="4838700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400" y="3061184"/>
            <a:ext cx="19050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4200" y="2647950"/>
            <a:ext cx="4533900" cy="533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>
            <a:duotone>
              <a:prstClr val="black"/>
              <a:srgbClr val="036E7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400800" y="4166084"/>
            <a:ext cx="1677144" cy="1257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53548" y="4318484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96423" y="4432784"/>
            <a:ext cx="285750" cy="342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>
            <a:duotone>
              <a:prstClr val="black"/>
              <a:srgbClr val="036E7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267254" y="4166084"/>
            <a:ext cx="1677144" cy="1257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20001" y="4318484"/>
            <a:ext cx="571500" cy="571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81926" y="4432784"/>
            <a:ext cx="247650" cy="3429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0">
            <a:duotone>
              <a:prstClr val="black"/>
              <a:srgbClr val="036E7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133707" y="4166084"/>
            <a:ext cx="1677144" cy="1257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86455" y="4318484"/>
            <a:ext cx="571500" cy="5715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29330" y="4432784"/>
            <a:ext cx="285750" cy="3429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24765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Calidad del Proceso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1009650" y="1851753"/>
            <a:ext cx="495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Definición</a:t>
            </a:r>
            <a:endParaRPr lang="en-US" sz="1800" dirty="0"/>
          </a:p>
        </p:txBody>
      </p:sp>
      <p:sp>
        <p:nvSpPr>
          <p:cNvPr id="33" name="Text 2"/>
          <p:cNvSpPr/>
          <p:nvPr/>
        </p:nvSpPr>
        <p:spPr>
          <a:xfrm>
            <a:off x="609600" y="2308953"/>
            <a:ext cx="4953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calidad del proceso se refiere a la eficacia y eficiencia de los métodos y prácticas utilizados para desarrollar y mantener el software.</a:t>
            </a:r>
            <a:endParaRPr lang="en-US" sz="1500" dirty="0"/>
          </a:p>
        </p:txBody>
      </p:sp>
      <p:sp>
        <p:nvSpPr>
          <p:cNvPr id="34" name="Text 3"/>
          <p:cNvSpPr/>
          <p:nvPr/>
        </p:nvSpPr>
        <p:spPr>
          <a:xfrm>
            <a:off x="952500" y="3794853"/>
            <a:ext cx="495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Objetivo</a:t>
            </a:r>
            <a:endParaRPr lang="en-US" sz="1800" dirty="0"/>
          </a:p>
        </p:txBody>
      </p:sp>
      <p:sp>
        <p:nvSpPr>
          <p:cNvPr id="35" name="Text 4"/>
          <p:cNvSpPr/>
          <p:nvPr/>
        </p:nvSpPr>
        <p:spPr>
          <a:xfrm>
            <a:off x="609600" y="4252053"/>
            <a:ext cx="4953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Establecer un marco de trabajo predecible y eficiente que minimice defectos y garantice la consistencia en la producción de software.</a:t>
            </a:r>
            <a:endParaRPr lang="en-US" sz="1500" dirty="0"/>
          </a:p>
        </p:txBody>
      </p:sp>
      <p:sp>
        <p:nvSpPr>
          <p:cNvPr id="36" name="Text 5"/>
          <p:cNvSpPr/>
          <p:nvPr/>
        </p:nvSpPr>
        <p:spPr>
          <a:xfrm>
            <a:off x="6953250" y="2000976"/>
            <a:ext cx="4229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Font Awesome 6 Free" pitchFamily="34" charset="0"/>
                <a:ea typeface="Font Awesome 6 Free" pitchFamily="34" charset="-122"/>
                <a:cs typeface="Font Awesome 6 Free" pitchFamily="34" charset="-120"/>
              </a:rPr>
              <a:t>Reduce costos a largo plazo</a:t>
            </a:r>
            <a:endParaRPr lang="en-US" sz="1500" dirty="0"/>
          </a:p>
        </p:txBody>
      </p:sp>
      <p:sp>
        <p:nvSpPr>
          <p:cNvPr id="37" name="Text 6"/>
          <p:cNvSpPr/>
          <p:nvPr/>
        </p:nvSpPr>
        <p:spPr>
          <a:xfrm>
            <a:off x="6934200" y="2540242"/>
            <a:ext cx="45339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Font Awesome 6 Free" pitchFamily="34" charset="0"/>
                <a:ea typeface="Font Awesome 6 Free" pitchFamily="34" charset="-122"/>
                <a:cs typeface="Font Awesome 6 Free" pitchFamily="34" charset="-120"/>
              </a:rPr>
              <a:t>Mejora la reputación y competitividad</a:t>
            </a:r>
            <a:endParaRPr lang="en-US" sz="1500" dirty="0"/>
          </a:p>
        </p:txBody>
      </p:sp>
      <p:sp>
        <p:nvSpPr>
          <p:cNvPr id="38" name="Text 7"/>
          <p:cNvSpPr/>
          <p:nvPr/>
        </p:nvSpPr>
        <p:spPr>
          <a:xfrm>
            <a:off x="6934200" y="3023084"/>
            <a:ext cx="45339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Font Awesome 6 Free" pitchFamily="34" charset="0"/>
                <a:ea typeface="Font Awesome 6 Free" pitchFamily="34" charset="-122"/>
                <a:cs typeface="Font Awesome 6 Free" pitchFamily="34" charset="-120"/>
              </a:rPr>
              <a:t>Garantiza la consistencia en la producción de software</a:t>
            </a:r>
            <a:endParaRPr lang="en-US" sz="1500" dirty="0"/>
          </a:p>
        </p:txBody>
      </p:sp>
      <p:sp>
        <p:nvSpPr>
          <p:cNvPr id="39" name="Text 8"/>
          <p:cNvSpPr/>
          <p:nvPr/>
        </p:nvSpPr>
        <p:spPr>
          <a:xfrm>
            <a:off x="6415966" y="5004284"/>
            <a:ext cx="16468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Planificación</a:t>
            </a:r>
            <a:endParaRPr lang="en-US" sz="1350" dirty="0"/>
          </a:p>
        </p:txBody>
      </p:sp>
      <p:sp>
        <p:nvSpPr>
          <p:cNvPr id="40" name="Text 9"/>
          <p:cNvSpPr/>
          <p:nvPr/>
        </p:nvSpPr>
        <p:spPr>
          <a:xfrm>
            <a:off x="8282419" y="5004284"/>
            <a:ext cx="16468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Ejecución</a:t>
            </a:r>
            <a:endParaRPr lang="en-US" sz="1350" dirty="0"/>
          </a:p>
        </p:txBody>
      </p:sp>
      <p:sp>
        <p:nvSpPr>
          <p:cNvPr id="41" name="Text 10"/>
          <p:cNvSpPr/>
          <p:nvPr/>
        </p:nvSpPr>
        <p:spPr>
          <a:xfrm>
            <a:off x="10148873" y="5004284"/>
            <a:ext cx="16468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</a:t>
            </a:r>
            <a:endParaRPr lang="en-US" sz="1350" dirty="0"/>
          </a:p>
        </p:txBody>
      </p:sp>
      <p:sp>
        <p:nvSpPr>
          <p:cNvPr id="42" name="Text 11"/>
          <p:cNvSpPr/>
          <p:nvPr/>
        </p:nvSpPr>
        <p:spPr>
          <a:xfrm>
            <a:off x="381000" y="6591300"/>
            <a:ext cx="26151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Calidad del Software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8" y="-34290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4800" y="1847850"/>
            <a:ext cx="2194471" cy="2857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000250"/>
            <a:ext cx="1889671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086" y="21336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48615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94335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21005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51671" y="1847850"/>
            <a:ext cx="2194620" cy="2857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4071" y="2000250"/>
            <a:ext cx="1889820" cy="609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105" y="21336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4071" y="348615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4071" y="394335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4071" y="421005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8690" y="1847850"/>
            <a:ext cx="2194471" cy="2857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1090" y="2000250"/>
            <a:ext cx="1889671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86314" y="2133600"/>
            <a:ext cx="219075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51090" y="348615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51090" y="394335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51090" y="4210050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45561" y="1847850"/>
            <a:ext cx="2194620" cy="2857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7961" y="2000250"/>
            <a:ext cx="1889820" cy="609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99996" y="2133600"/>
            <a:ext cx="285750" cy="3429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97961" y="3752850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97961" y="4019550"/>
            <a:ext cx="1143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97961" y="4286250"/>
            <a:ext cx="1143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92580" y="1847850"/>
            <a:ext cx="2194471" cy="2857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44980" y="2000250"/>
            <a:ext cx="1889671" cy="6096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80204" y="2133600"/>
            <a:ext cx="219075" cy="3429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44980" y="3486150"/>
            <a:ext cx="1143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44980" y="3752850"/>
            <a:ext cx="1143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44980" y="4019550"/>
            <a:ext cx="1143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381000" y="24765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 CMMI</a:t>
            </a:r>
            <a:endParaRPr lang="en-US" sz="2700" dirty="0"/>
          </a:p>
        </p:txBody>
      </p:sp>
      <p:sp>
        <p:nvSpPr>
          <p:cNvPr id="37" name="Text 1"/>
          <p:cNvSpPr/>
          <p:nvPr/>
        </p:nvSpPr>
        <p:spPr>
          <a:xfrm>
            <a:off x="304800" y="1085850"/>
            <a:ext cx="11582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Capability Maturity Model Integration (CMMI)</a:t>
            </a: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Modelo de mejora de procesos que proporciona un marco para evaluar y mejorar la madurez de los procesos de desarrollo de software.</a:t>
            </a:r>
            <a:endParaRPr lang="en-US" sz="1500" dirty="0"/>
          </a:p>
        </p:txBody>
      </p:sp>
      <p:sp>
        <p:nvSpPr>
          <p:cNvPr id="38" name="Text 2"/>
          <p:cNvSpPr/>
          <p:nvPr/>
        </p:nvSpPr>
        <p:spPr>
          <a:xfrm>
            <a:off x="457200" y="2724150"/>
            <a:ext cx="18896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Nivel 1</a:t>
            </a:r>
            <a:endParaRPr lang="en-US" sz="1500" dirty="0"/>
          </a:p>
        </p:txBody>
      </p:sp>
      <p:sp>
        <p:nvSpPr>
          <p:cNvPr id="39" name="Text 3"/>
          <p:cNvSpPr/>
          <p:nvPr/>
        </p:nvSpPr>
        <p:spPr>
          <a:xfrm>
            <a:off x="457200" y="3067050"/>
            <a:ext cx="18896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Inicial</a:t>
            </a:r>
            <a:endParaRPr lang="en-US" sz="1350" dirty="0"/>
          </a:p>
        </p:txBody>
      </p:sp>
      <p:sp>
        <p:nvSpPr>
          <p:cNvPr id="40" name="Text 4"/>
          <p:cNvSpPr/>
          <p:nvPr/>
        </p:nvSpPr>
        <p:spPr>
          <a:xfrm>
            <a:off x="647700" y="3448050"/>
            <a:ext cx="16991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Procesos impredecibles y reactivos</a:t>
            </a:r>
            <a:endParaRPr lang="en-US" sz="1050" dirty="0"/>
          </a:p>
        </p:txBody>
      </p:sp>
      <p:sp>
        <p:nvSpPr>
          <p:cNvPr id="41" name="Text 5"/>
          <p:cNvSpPr/>
          <p:nvPr/>
        </p:nvSpPr>
        <p:spPr>
          <a:xfrm>
            <a:off x="647700" y="3905250"/>
            <a:ext cx="187630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Caóticos en su mayoría</a:t>
            </a:r>
            <a:endParaRPr lang="en-US" sz="1050" dirty="0"/>
          </a:p>
        </p:txBody>
      </p:sp>
      <p:sp>
        <p:nvSpPr>
          <p:cNvPr id="42" name="Text 6"/>
          <p:cNvSpPr/>
          <p:nvPr/>
        </p:nvSpPr>
        <p:spPr>
          <a:xfrm>
            <a:off x="647700" y="4171950"/>
            <a:ext cx="16991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Éxito depende de héroes individuales</a:t>
            </a:r>
            <a:endParaRPr lang="en-US" sz="1050" dirty="0"/>
          </a:p>
        </p:txBody>
      </p:sp>
      <p:sp>
        <p:nvSpPr>
          <p:cNvPr id="43" name="Text 7"/>
          <p:cNvSpPr/>
          <p:nvPr/>
        </p:nvSpPr>
        <p:spPr>
          <a:xfrm>
            <a:off x="2804071" y="2724150"/>
            <a:ext cx="18898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Nivel 2</a:t>
            </a:r>
            <a:endParaRPr lang="en-US" sz="1500" dirty="0"/>
          </a:p>
        </p:txBody>
      </p:sp>
      <p:sp>
        <p:nvSpPr>
          <p:cNvPr id="44" name="Text 8"/>
          <p:cNvSpPr/>
          <p:nvPr/>
        </p:nvSpPr>
        <p:spPr>
          <a:xfrm>
            <a:off x="2615089" y="3067050"/>
            <a:ext cx="22677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Gestionado</a:t>
            </a:r>
            <a:endParaRPr lang="en-US" sz="1350" dirty="0"/>
          </a:p>
        </p:txBody>
      </p:sp>
      <p:sp>
        <p:nvSpPr>
          <p:cNvPr id="45" name="Text 9"/>
          <p:cNvSpPr/>
          <p:nvPr/>
        </p:nvSpPr>
        <p:spPr>
          <a:xfrm>
            <a:off x="2994571" y="3448050"/>
            <a:ext cx="16993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Proyectos planificados y ejecutados</a:t>
            </a:r>
            <a:endParaRPr lang="en-US" sz="1050" dirty="0"/>
          </a:p>
        </p:txBody>
      </p:sp>
      <p:sp>
        <p:nvSpPr>
          <p:cNvPr id="46" name="Text 10"/>
          <p:cNvSpPr/>
          <p:nvPr/>
        </p:nvSpPr>
        <p:spPr>
          <a:xfrm>
            <a:off x="2994571" y="3905250"/>
            <a:ext cx="179754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Medidos y controlados</a:t>
            </a:r>
            <a:endParaRPr lang="en-US" sz="1050" dirty="0"/>
          </a:p>
        </p:txBody>
      </p:sp>
      <p:sp>
        <p:nvSpPr>
          <p:cNvPr id="47" name="Text 11"/>
          <p:cNvSpPr/>
          <p:nvPr/>
        </p:nvSpPr>
        <p:spPr>
          <a:xfrm>
            <a:off x="2994571" y="4171950"/>
            <a:ext cx="16993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Establecidos requisitos básicos</a:t>
            </a:r>
            <a:endParaRPr lang="en-US" sz="1050" dirty="0"/>
          </a:p>
        </p:txBody>
      </p:sp>
      <p:sp>
        <p:nvSpPr>
          <p:cNvPr id="48" name="Text 12"/>
          <p:cNvSpPr/>
          <p:nvPr/>
        </p:nvSpPr>
        <p:spPr>
          <a:xfrm>
            <a:off x="5151090" y="2724150"/>
            <a:ext cx="18896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Nivel 3</a:t>
            </a:r>
            <a:endParaRPr lang="en-US" sz="1500" dirty="0"/>
          </a:p>
        </p:txBody>
      </p:sp>
      <p:sp>
        <p:nvSpPr>
          <p:cNvPr id="49" name="Text 13"/>
          <p:cNvSpPr/>
          <p:nvPr/>
        </p:nvSpPr>
        <p:spPr>
          <a:xfrm>
            <a:off x="5151090" y="3067050"/>
            <a:ext cx="18896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Definido</a:t>
            </a:r>
            <a:endParaRPr lang="en-US" sz="1350" dirty="0"/>
          </a:p>
        </p:txBody>
      </p:sp>
      <p:sp>
        <p:nvSpPr>
          <p:cNvPr id="50" name="Text 14"/>
          <p:cNvSpPr/>
          <p:nvPr/>
        </p:nvSpPr>
        <p:spPr>
          <a:xfrm>
            <a:off x="5341590" y="3448050"/>
            <a:ext cx="16991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Procesos bien caracterizados</a:t>
            </a:r>
            <a:endParaRPr lang="en-US" sz="1050" dirty="0"/>
          </a:p>
        </p:txBody>
      </p:sp>
      <p:sp>
        <p:nvSpPr>
          <p:cNvPr id="51" name="Text 15"/>
          <p:cNvSpPr/>
          <p:nvPr/>
        </p:nvSpPr>
        <p:spPr>
          <a:xfrm>
            <a:off x="5341590" y="3905250"/>
            <a:ext cx="193667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Descritos en estándares</a:t>
            </a:r>
            <a:endParaRPr lang="en-US" sz="1050" dirty="0"/>
          </a:p>
        </p:txBody>
      </p:sp>
      <p:sp>
        <p:nvSpPr>
          <p:cNvPr id="52" name="Text 16"/>
          <p:cNvSpPr/>
          <p:nvPr/>
        </p:nvSpPr>
        <p:spPr>
          <a:xfrm>
            <a:off x="5341590" y="4171950"/>
            <a:ext cx="16991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Conjunto de procesos estándar</a:t>
            </a:r>
            <a:endParaRPr lang="en-US" sz="1050" dirty="0"/>
          </a:p>
        </p:txBody>
      </p:sp>
      <p:sp>
        <p:nvSpPr>
          <p:cNvPr id="53" name="Text 17"/>
          <p:cNvSpPr/>
          <p:nvPr/>
        </p:nvSpPr>
        <p:spPr>
          <a:xfrm>
            <a:off x="7497961" y="2724150"/>
            <a:ext cx="18898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Nivel 4</a:t>
            </a:r>
            <a:endParaRPr lang="en-US" sz="1500" dirty="0"/>
          </a:p>
        </p:txBody>
      </p:sp>
      <p:sp>
        <p:nvSpPr>
          <p:cNvPr id="54" name="Text 18"/>
          <p:cNvSpPr/>
          <p:nvPr/>
        </p:nvSpPr>
        <p:spPr>
          <a:xfrm>
            <a:off x="7497961" y="3067050"/>
            <a:ext cx="188982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Gestionado</a:t>
            </a: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Cuantitativamente</a:t>
            </a:r>
            <a:endParaRPr lang="en-US" sz="1350" dirty="0"/>
          </a:p>
        </p:txBody>
      </p:sp>
      <p:sp>
        <p:nvSpPr>
          <p:cNvPr id="55" name="Text 19"/>
          <p:cNvSpPr/>
          <p:nvPr/>
        </p:nvSpPr>
        <p:spPr>
          <a:xfrm>
            <a:off x="7688461" y="3714750"/>
            <a:ext cx="18938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 del rendimiento</a:t>
            </a:r>
            <a:endParaRPr lang="en-US" sz="1050" dirty="0"/>
          </a:p>
        </p:txBody>
      </p:sp>
      <p:sp>
        <p:nvSpPr>
          <p:cNvPr id="56" name="Text 20"/>
          <p:cNvSpPr/>
          <p:nvPr/>
        </p:nvSpPr>
        <p:spPr>
          <a:xfrm>
            <a:off x="7688461" y="3981450"/>
            <a:ext cx="16718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Técnicas estadísticas</a:t>
            </a:r>
            <a:endParaRPr lang="en-US" sz="1050" dirty="0"/>
          </a:p>
        </p:txBody>
      </p:sp>
      <p:sp>
        <p:nvSpPr>
          <p:cNvPr id="57" name="Text 21"/>
          <p:cNvSpPr/>
          <p:nvPr/>
        </p:nvSpPr>
        <p:spPr>
          <a:xfrm>
            <a:off x="7688461" y="4248150"/>
            <a:ext cx="18446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Objetivos cuantitativos</a:t>
            </a:r>
            <a:endParaRPr lang="en-US" sz="1050" dirty="0"/>
          </a:p>
        </p:txBody>
      </p:sp>
      <p:sp>
        <p:nvSpPr>
          <p:cNvPr id="58" name="Text 22"/>
          <p:cNvSpPr/>
          <p:nvPr/>
        </p:nvSpPr>
        <p:spPr>
          <a:xfrm>
            <a:off x="9844980" y="2724150"/>
            <a:ext cx="18896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Nivel 5</a:t>
            </a:r>
            <a:endParaRPr lang="en-US" sz="1500" dirty="0"/>
          </a:p>
        </p:txBody>
      </p:sp>
      <p:sp>
        <p:nvSpPr>
          <p:cNvPr id="59" name="Text 23"/>
          <p:cNvSpPr/>
          <p:nvPr/>
        </p:nvSpPr>
        <p:spPr>
          <a:xfrm>
            <a:off x="9656013" y="3067050"/>
            <a:ext cx="22676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Optimizado</a:t>
            </a:r>
            <a:endParaRPr lang="en-US" sz="1350" dirty="0"/>
          </a:p>
        </p:txBody>
      </p:sp>
      <p:sp>
        <p:nvSpPr>
          <p:cNvPr id="60" name="Text 24"/>
          <p:cNvSpPr/>
          <p:nvPr/>
        </p:nvSpPr>
        <p:spPr>
          <a:xfrm>
            <a:off x="10035480" y="3448050"/>
            <a:ext cx="12890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Mejora continua</a:t>
            </a:r>
            <a:endParaRPr lang="en-US" sz="1050" dirty="0"/>
          </a:p>
        </p:txBody>
      </p:sp>
      <p:sp>
        <p:nvSpPr>
          <p:cNvPr id="61" name="Text 25"/>
          <p:cNvSpPr/>
          <p:nvPr/>
        </p:nvSpPr>
        <p:spPr>
          <a:xfrm>
            <a:off x="10035480" y="3714750"/>
            <a:ext cx="18145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Mejoras incrementales</a:t>
            </a:r>
            <a:endParaRPr lang="en-US" sz="1050" dirty="0"/>
          </a:p>
        </p:txBody>
      </p:sp>
      <p:sp>
        <p:nvSpPr>
          <p:cNvPr id="62" name="Text 26"/>
          <p:cNvSpPr/>
          <p:nvPr/>
        </p:nvSpPr>
        <p:spPr>
          <a:xfrm>
            <a:off x="10035480" y="3981450"/>
            <a:ext cx="171753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Innovación constante</a:t>
            </a:r>
            <a:endParaRPr lang="en-US" sz="1050" dirty="0"/>
          </a:p>
        </p:txBody>
      </p:sp>
      <p:sp>
        <p:nvSpPr>
          <p:cNvPr id="63" name="Text 27"/>
          <p:cNvSpPr/>
          <p:nvPr/>
        </p:nvSpPr>
        <p:spPr>
          <a:xfrm>
            <a:off x="381000" y="6591300"/>
            <a:ext cx="26151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Calidad del Software</a:t>
            </a:r>
            <a:endParaRPr lang="en-US" sz="1050" dirty="0"/>
          </a:p>
        </p:txBody>
      </p:sp>
      <p:pic>
        <p:nvPicPr>
          <p:cNvPr id="1026" name="Picture 2" descr="LKS Next GobTech alcanza el Nivel de Madurez 5 en CMMI">
            <a:extLst>
              <a:ext uri="{FF2B5EF4-FFF2-40B4-BE49-F238E27FC236}">
                <a16:creationId xmlns:a16="http://schemas.microsoft.com/office/drawing/2014/main" id="{10D9B0A4-417E-0023-E0F7-12FF4FF4B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duotone>
              <a:prstClr val="black"/>
              <a:srgbClr val="EFF2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94" y="4743450"/>
            <a:ext cx="7002661" cy="17716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085850"/>
            <a:ext cx="5562600" cy="5124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314450"/>
            <a:ext cx="533400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14287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762250"/>
            <a:ext cx="5105400" cy="685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28765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3600450"/>
            <a:ext cx="5105400" cy="685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7147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4438650"/>
            <a:ext cx="5105400" cy="685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45529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5276850"/>
            <a:ext cx="5105400" cy="685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53911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085850"/>
            <a:ext cx="5562600" cy="5124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1314450"/>
            <a:ext cx="533400" cy="533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142875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2762250"/>
            <a:ext cx="5105400" cy="685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0" y="28765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3600450"/>
            <a:ext cx="5105400" cy="4191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0" y="37147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4171950"/>
            <a:ext cx="5105400" cy="685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0" y="42862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5010150"/>
            <a:ext cx="5105400" cy="685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0" y="51244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24765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ISO/IEC 15504 (SPICE) y Metodologías Ágiles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1219200" y="1428750"/>
            <a:ext cx="340935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ISO/IEC 15504 (SPICE)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533400" y="2000250"/>
            <a:ext cx="5105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Estándar para la evaluación de procesos de software que se enfoca en la capacidad del proceso.</a:t>
            </a:r>
            <a:endParaRPr lang="en-US" sz="1350" dirty="0"/>
          </a:p>
        </p:txBody>
      </p:sp>
      <p:sp>
        <p:nvSpPr>
          <p:cNvPr id="31" name="Text 3"/>
          <p:cNvSpPr/>
          <p:nvPr/>
        </p:nvSpPr>
        <p:spPr>
          <a:xfrm>
            <a:off x="914400" y="2838450"/>
            <a:ext cx="472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Proporciona un marco para evaluar y mejorar la madurez de los procesos de desarrollo</a:t>
            </a:r>
            <a:endParaRPr lang="en-US" sz="1350" dirty="0"/>
          </a:p>
        </p:txBody>
      </p:sp>
      <p:sp>
        <p:nvSpPr>
          <p:cNvPr id="32" name="Text 4"/>
          <p:cNvSpPr/>
          <p:nvPr/>
        </p:nvSpPr>
        <p:spPr>
          <a:xfrm>
            <a:off x="914400" y="3676650"/>
            <a:ext cx="472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Permite a las organizaciones evaluar sus procesos actuales y determinar su nivel de madurez</a:t>
            </a:r>
            <a:endParaRPr lang="en-US" sz="1350" dirty="0"/>
          </a:p>
        </p:txBody>
      </p:sp>
      <p:sp>
        <p:nvSpPr>
          <p:cNvPr id="33" name="Text 5"/>
          <p:cNvSpPr/>
          <p:nvPr/>
        </p:nvSpPr>
        <p:spPr>
          <a:xfrm>
            <a:off x="914400" y="4514850"/>
            <a:ext cx="472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Utilizado para auditar y mejorar las prácticas de desarrollo de software</a:t>
            </a:r>
            <a:endParaRPr lang="en-US" sz="1350" dirty="0"/>
          </a:p>
        </p:txBody>
      </p:sp>
      <p:sp>
        <p:nvSpPr>
          <p:cNvPr id="34" name="Text 6"/>
          <p:cNvSpPr/>
          <p:nvPr/>
        </p:nvSpPr>
        <p:spPr>
          <a:xfrm>
            <a:off x="914400" y="5353050"/>
            <a:ext cx="472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Proporciona una base para la mejora continua y la comparación de procesos</a:t>
            </a:r>
            <a:endParaRPr lang="en-US" sz="1350" dirty="0"/>
          </a:p>
        </p:txBody>
      </p:sp>
      <p:sp>
        <p:nvSpPr>
          <p:cNvPr id="35" name="Text 7"/>
          <p:cNvSpPr/>
          <p:nvPr/>
        </p:nvSpPr>
        <p:spPr>
          <a:xfrm>
            <a:off x="7239000" y="1428750"/>
            <a:ext cx="312628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Metodologías Ágiles</a:t>
            </a:r>
            <a:endParaRPr lang="en-US" sz="1800" dirty="0"/>
          </a:p>
        </p:txBody>
      </p:sp>
      <p:sp>
        <p:nvSpPr>
          <p:cNvPr id="36" name="Text 8"/>
          <p:cNvSpPr/>
          <p:nvPr/>
        </p:nvSpPr>
        <p:spPr>
          <a:xfrm>
            <a:off x="6553200" y="2000250"/>
            <a:ext cx="5105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Frameworks que promueven la calidad del proceso de forma inherente a través de sus principios y prácticas.</a:t>
            </a:r>
            <a:endParaRPr lang="en-US" sz="1350" dirty="0"/>
          </a:p>
        </p:txBody>
      </p:sp>
      <p:sp>
        <p:nvSpPr>
          <p:cNvPr id="37" name="Text 9"/>
          <p:cNvSpPr/>
          <p:nvPr/>
        </p:nvSpPr>
        <p:spPr>
          <a:xfrm>
            <a:off x="6934200" y="2838450"/>
            <a:ext cx="472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Ciclos de retroalimentación cortos que permiten la detección temprana de problemas</a:t>
            </a:r>
            <a:endParaRPr lang="en-US" sz="1350" dirty="0"/>
          </a:p>
        </p:txBody>
      </p:sp>
      <p:sp>
        <p:nvSpPr>
          <p:cNvPr id="38" name="Text 10"/>
          <p:cNvSpPr/>
          <p:nvPr/>
        </p:nvSpPr>
        <p:spPr>
          <a:xfrm>
            <a:off x="6934200" y="3676650"/>
            <a:ext cx="56348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Mejora continua facilitada por retrospectivas regulares</a:t>
            </a:r>
            <a:endParaRPr lang="en-US" sz="1350" dirty="0"/>
          </a:p>
        </p:txBody>
      </p:sp>
      <p:sp>
        <p:nvSpPr>
          <p:cNvPr id="39" name="Text 11"/>
          <p:cNvSpPr/>
          <p:nvPr/>
        </p:nvSpPr>
        <p:spPr>
          <a:xfrm>
            <a:off x="6934200" y="4248150"/>
            <a:ext cx="472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Entrega incremental de valor que asegura que el software se adapta a las necesidades cambiantes</a:t>
            </a:r>
            <a:endParaRPr lang="en-US" sz="1350" dirty="0"/>
          </a:p>
        </p:txBody>
      </p:sp>
      <p:sp>
        <p:nvSpPr>
          <p:cNvPr id="40" name="Text 12"/>
          <p:cNvSpPr/>
          <p:nvPr/>
        </p:nvSpPr>
        <p:spPr>
          <a:xfrm>
            <a:off x="6934200" y="5086350"/>
            <a:ext cx="472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Enfoque en la adaptabilidad y la eficiencia que contribuye a un proceso de desarrollo más robusto</a:t>
            </a:r>
            <a:endParaRPr lang="en-US" sz="1350" dirty="0"/>
          </a:p>
        </p:txBody>
      </p:sp>
      <p:sp>
        <p:nvSpPr>
          <p:cNvPr id="41" name="Text 13"/>
          <p:cNvSpPr/>
          <p:nvPr/>
        </p:nvSpPr>
        <p:spPr>
          <a:xfrm>
            <a:off x="381000" y="6591300"/>
            <a:ext cx="26151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Calidad del Software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58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62050"/>
            <a:ext cx="5410200" cy="21526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419225"/>
            <a:ext cx="2095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543300"/>
            <a:ext cx="5410200" cy="3390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26720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914900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5562600"/>
            <a:ext cx="171450" cy="1714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6210300"/>
            <a:ext cx="171450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219325"/>
            <a:ext cx="5715000" cy="3657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0" y="2981325"/>
            <a:ext cx="4572000" cy="990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2050" y="3133725"/>
            <a:ext cx="3429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0625" y="3876675"/>
            <a:ext cx="2857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0" y="4124325"/>
            <a:ext cx="4572000" cy="990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01100" y="4276725"/>
            <a:ext cx="3048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67500" y="5343525"/>
            <a:ext cx="45720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7315200"/>
            <a:ext cx="12192000" cy="3429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24765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Calidad del Producto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895350" y="1390650"/>
            <a:ext cx="495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Definición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609600" y="1847850"/>
            <a:ext cx="495300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calidad del producto se refiere al conjunto de características intrínsecas del software que definen su comportamiento y valor, sin considerar el contexto específico de su uso.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609600" y="3771900"/>
            <a:ext cx="594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Características clave</a:t>
            </a:r>
            <a:endParaRPr lang="en-US" sz="1800" dirty="0"/>
          </a:p>
        </p:txBody>
      </p:sp>
      <p:sp>
        <p:nvSpPr>
          <p:cNvPr id="24" name="Text 4"/>
          <p:cNvSpPr/>
          <p:nvPr/>
        </p:nvSpPr>
        <p:spPr>
          <a:xfrm>
            <a:off x="895350" y="4229100"/>
            <a:ext cx="4667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 centra en las características intrínsecas del software</a:t>
            </a:r>
            <a:endParaRPr lang="en-US" sz="1350" dirty="0"/>
          </a:p>
        </p:txBody>
      </p:sp>
      <p:sp>
        <p:nvSpPr>
          <p:cNvPr id="25" name="Text 5"/>
          <p:cNvSpPr/>
          <p:nvPr/>
        </p:nvSpPr>
        <p:spPr>
          <a:xfrm>
            <a:off x="895350" y="4876800"/>
            <a:ext cx="4667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Evalúa el cumplimiento de requisitos funcionales y no funcionales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895350" y="5524500"/>
            <a:ext cx="4667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 independiente del contexto de uso (a diferencia de la calidad en uso)</a:t>
            </a:r>
            <a:endParaRPr lang="en-US" sz="1350" dirty="0"/>
          </a:p>
        </p:txBody>
      </p:sp>
      <p:sp>
        <p:nvSpPr>
          <p:cNvPr id="27" name="Text 7"/>
          <p:cNvSpPr/>
          <p:nvPr/>
        </p:nvSpPr>
        <p:spPr>
          <a:xfrm>
            <a:off x="895350" y="6172200"/>
            <a:ext cx="4667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Proporciona una base para la medición objetiva de la calidad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5798820" y="2447925"/>
            <a:ext cx="6309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Contexto de Uso vs. Calidad del Producto</a:t>
            </a: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6393180" y="3590925"/>
            <a:ext cx="5120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Características intrínsecas del software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6393180" y="4733925"/>
            <a:ext cx="5120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Contexto de uso (affects quality in use)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6347460" y="5457825"/>
            <a:ext cx="5212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calidad del producto no depende del contexto de uso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381000" y="7391400"/>
            <a:ext cx="26151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Calidad del Software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009650"/>
            <a:ext cx="2819400" cy="1828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6205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12573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1009650"/>
            <a:ext cx="2819400" cy="1828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800" y="1200150"/>
            <a:ext cx="384274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5400" y="1295400"/>
            <a:ext cx="2190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2200" y="1009650"/>
            <a:ext cx="2819400" cy="1828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116205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7950" y="12573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1009650"/>
            <a:ext cx="2819400" cy="1828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6400" y="116205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39275" y="125730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2990850"/>
            <a:ext cx="2819400" cy="2019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314325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4350" y="3238500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00400" y="2990850"/>
            <a:ext cx="2819400" cy="20193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52800" y="314325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95675" y="3238500"/>
            <a:ext cx="17145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72200" y="2990850"/>
            <a:ext cx="2819400" cy="2019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24600" y="314325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57950" y="323850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44000" y="2990850"/>
            <a:ext cx="2819400" cy="20193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296400" y="3143250"/>
            <a:ext cx="457200" cy="457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29750" y="323850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381000" y="24765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 ISO/IEC 25010 - Características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952500" y="1257300"/>
            <a:ext cx="22988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Idoneidad funcional</a:t>
            </a:r>
            <a:endParaRPr lang="en-US" sz="1350" dirty="0"/>
          </a:p>
        </p:txBody>
      </p:sp>
      <p:sp>
        <p:nvSpPr>
          <p:cNvPr id="32" name="Text 2"/>
          <p:cNvSpPr/>
          <p:nvPr/>
        </p:nvSpPr>
        <p:spPr>
          <a:xfrm>
            <a:off x="381000" y="1733550"/>
            <a:ext cx="25146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Grado en que el producto proporciona funciones que satisfacen las necesidades explícitas e implícitas cuando se utiliza bajo condiciones específicas.</a:t>
            </a:r>
            <a:endParaRPr lang="en-US" sz="1050" dirty="0"/>
          </a:p>
        </p:txBody>
      </p:sp>
      <p:sp>
        <p:nvSpPr>
          <p:cNvPr id="33" name="Text 3"/>
          <p:cNvSpPr/>
          <p:nvPr/>
        </p:nvSpPr>
        <p:spPr>
          <a:xfrm>
            <a:off x="3851374" y="1162050"/>
            <a:ext cx="201602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Eficiencia de desempeño</a:t>
            </a:r>
            <a:endParaRPr lang="en-US" sz="1350" dirty="0"/>
          </a:p>
        </p:txBody>
      </p:sp>
      <p:sp>
        <p:nvSpPr>
          <p:cNvPr id="34" name="Text 4"/>
          <p:cNvSpPr/>
          <p:nvPr/>
        </p:nvSpPr>
        <p:spPr>
          <a:xfrm>
            <a:off x="3352800" y="1809750"/>
            <a:ext cx="25146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Grado en que el desempeño del producto, en relación con la cantidad de recursos utilizados, cumple con los requisitos.</a:t>
            </a:r>
            <a:endParaRPr lang="en-US" sz="1050" dirty="0"/>
          </a:p>
        </p:txBody>
      </p:sp>
      <p:sp>
        <p:nvSpPr>
          <p:cNvPr id="35" name="Text 5"/>
          <p:cNvSpPr/>
          <p:nvPr/>
        </p:nvSpPr>
        <p:spPr>
          <a:xfrm>
            <a:off x="6896100" y="1257300"/>
            <a:ext cx="175396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Compatibilidad</a:t>
            </a:r>
            <a:endParaRPr lang="en-US" sz="1350" dirty="0"/>
          </a:p>
        </p:txBody>
      </p:sp>
      <p:sp>
        <p:nvSpPr>
          <p:cNvPr id="36" name="Text 6"/>
          <p:cNvSpPr/>
          <p:nvPr/>
        </p:nvSpPr>
        <p:spPr>
          <a:xfrm>
            <a:off x="6324600" y="1733550"/>
            <a:ext cx="25146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Grado en que el producto puede interactuar con otros sistemas, productos o componentes.</a:t>
            </a:r>
            <a:endParaRPr lang="en-US" sz="1050" dirty="0"/>
          </a:p>
        </p:txBody>
      </p:sp>
      <p:sp>
        <p:nvSpPr>
          <p:cNvPr id="37" name="Text 7"/>
          <p:cNvSpPr/>
          <p:nvPr/>
        </p:nvSpPr>
        <p:spPr>
          <a:xfrm>
            <a:off x="9867900" y="1257300"/>
            <a:ext cx="12206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Usabilidad</a:t>
            </a:r>
            <a:endParaRPr lang="en-US" sz="1350" dirty="0"/>
          </a:p>
        </p:txBody>
      </p:sp>
      <p:sp>
        <p:nvSpPr>
          <p:cNvPr id="38" name="Text 8"/>
          <p:cNvSpPr/>
          <p:nvPr/>
        </p:nvSpPr>
        <p:spPr>
          <a:xfrm>
            <a:off x="9296400" y="1733550"/>
            <a:ext cx="25146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Grado en que el producto puede ser utilizado por usuarios específicos para lograr objetivos específicos con efectividad, eficiencia y satisfacción en un contexto de uso particular.</a:t>
            </a:r>
            <a:endParaRPr lang="en-US" sz="1050" dirty="0"/>
          </a:p>
        </p:txBody>
      </p:sp>
      <p:sp>
        <p:nvSpPr>
          <p:cNvPr id="39" name="Text 9"/>
          <p:cNvSpPr/>
          <p:nvPr/>
        </p:nvSpPr>
        <p:spPr>
          <a:xfrm>
            <a:off x="952500" y="3238500"/>
            <a:ext cx="114228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Fiabilidad</a:t>
            </a:r>
            <a:endParaRPr lang="en-US" sz="1350" dirty="0"/>
          </a:p>
        </p:txBody>
      </p:sp>
      <p:sp>
        <p:nvSpPr>
          <p:cNvPr id="40" name="Text 10"/>
          <p:cNvSpPr/>
          <p:nvPr/>
        </p:nvSpPr>
        <p:spPr>
          <a:xfrm>
            <a:off x="381000" y="3714750"/>
            <a:ext cx="2514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Grado en que un sistema, producto o componente realiza las funciones especificadas bajo condiciones específicas durante un período de tiempo determinado.</a:t>
            </a:r>
            <a:endParaRPr lang="en-US" sz="1050" dirty="0"/>
          </a:p>
        </p:txBody>
      </p:sp>
      <p:sp>
        <p:nvSpPr>
          <p:cNvPr id="41" name="Text 11"/>
          <p:cNvSpPr/>
          <p:nvPr/>
        </p:nvSpPr>
        <p:spPr>
          <a:xfrm>
            <a:off x="3924300" y="3238500"/>
            <a:ext cx="11869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Seguridad</a:t>
            </a:r>
            <a:endParaRPr lang="en-US" sz="1350" dirty="0"/>
          </a:p>
        </p:txBody>
      </p:sp>
      <p:sp>
        <p:nvSpPr>
          <p:cNvPr id="42" name="Text 12"/>
          <p:cNvSpPr/>
          <p:nvPr/>
        </p:nvSpPr>
        <p:spPr>
          <a:xfrm>
            <a:off x="3352800" y="3714750"/>
            <a:ext cx="2514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Grado en que el producto protege la información y los datos para que personas o sistemas no autorizados no puedan acceder a ellos, modificarlos o denegar el acceso a ellos.</a:t>
            </a:r>
            <a:endParaRPr lang="en-US" sz="1050" dirty="0"/>
          </a:p>
        </p:txBody>
      </p:sp>
      <p:sp>
        <p:nvSpPr>
          <p:cNvPr id="43" name="Text 13"/>
          <p:cNvSpPr/>
          <p:nvPr/>
        </p:nvSpPr>
        <p:spPr>
          <a:xfrm>
            <a:off x="6896100" y="3238500"/>
            <a:ext cx="17371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Mantenibilidad</a:t>
            </a:r>
            <a:endParaRPr lang="en-US" sz="1350" dirty="0"/>
          </a:p>
        </p:txBody>
      </p:sp>
      <p:sp>
        <p:nvSpPr>
          <p:cNvPr id="44" name="Text 14"/>
          <p:cNvSpPr/>
          <p:nvPr/>
        </p:nvSpPr>
        <p:spPr>
          <a:xfrm>
            <a:off x="6324600" y="3714750"/>
            <a:ext cx="2514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Grado de efectividad y eficiencia con la que un producto o sistema puede ser modificado para mejorar, corregir o adaptar el software a cambios en el entorno o requisitos.</a:t>
            </a:r>
            <a:endParaRPr lang="en-US" sz="1050" dirty="0"/>
          </a:p>
        </p:txBody>
      </p:sp>
      <p:sp>
        <p:nvSpPr>
          <p:cNvPr id="45" name="Text 15"/>
          <p:cNvSpPr/>
          <p:nvPr/>
        </p:nvSpPr>
        <p:spPr>
          <a:xfrm>
            <a:off x="9867900" y="3238500"/>
            <a:ext cx="14230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Portabilidad</a:t>
            </a:r>
            <a:endParaRPr lang="en-US" sz="1350" dirty="0"/>
          </a:p>
        </p:txBody>
      </p:sp>
      <p:sp>
        <p:nvSpPr>
          <p:cNvPr id="46" name="Text 16"/>
          <p:cNvSpPr/>
          <p:nvPr/>
        </p:nvSpPr>
        <p:spPr>
          <a:xfrm>
            <a:off x="9296400" y="3714750"/>
            <a:ext cx="2514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Grado en que un sistema, producto o componente puede ser transferido de un entorno de hardware, software u operacional a otro.</a:t>
            </a:r>
            <a:endParaRPr lang="en-US" sz="1050" dirty="0"/>
          </a:p>
        </p:txBody>
      </p:sp>
      <p:sp>
        <p:nvSpPr>
          <p:cNvPr id="47" name="Text 17"/>
          <p:cNvSpPr/>
          <p:nvPr/>
        </p:nvSpPr>
        <p:spPr>
          <a:xfrm>
            <a:off x="381000" y="6591300"/>
            <a:ext cx="26151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Calidad del Software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4512</Words>
  <Application>Microsoft Office PowerPoint</Application>
  <PresentationFormat>Widescreen</PresentationFormat>
  <Paragraphs>636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Exo</vt:lpstr>
      <vt:lpstr>Exo Light</vt:lpstr>
      <vt:lpstr>Font Awesome 6 Free</vt:lpstr>
      <vt:lpstr>Montserrat SemiBold</vt:lpstr>
      <vt:lpstr>Open Sans</vt:lpstr>
      <vt:lpstr>Roboto</vt:lpstr>
      <vt:lpstr>Roboto Condensed Light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Diego Gamboa</cp:lastModifiedBy>
  <cp:revision>15</cp:revision>
  <dcterms:created xsi:type="dcterms:W3CDTF">2025-10-20T13:55:27Z</dcterms:created>
  <dcterms:modified xsi:type="dcterms:W3CDTF">2025-10-27T19:44:06Z</dcterms:modified>
</cp:coreProperties>
</file>